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6" r:id="rId1"/>
  </p:sldMasterIdLst>
  <p:notesMasterIdLst>
    <p:notesMasterId r:id="rId26"/>
  </p:notesMasterIdLst>
  <p:sldIdLst>
    <p:sldId id="257" r:id="rId2"/>
    <p:sldId id="259" r:id="rId3"/>
    <p:sldId id="260" r:id="rId4"/>
    <p:sldId id="281"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89890" autoAdjust="0"/>
  </p:normalViewPr>
  <p:slideViewPr>
    <p:cSldViewPr snapToGrid="0" snapToObjects="1">
      <p:cViewPr varScale="1">
        <p:scale>
          <a:sx n="73" d="100"/>
          <a:sy n="73" d="100"/>
        </p:scale>
        <p:origin x="618" y="6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tiff>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png>
</file>

<file path=ppt/media/image20.tmp>
</file>

<file path=ppt/media/image21.tmp>
</file>

<file path=ppt/media/image22.tmp>
</file>

<file path=ppt/media/image23.tmp>
</file>

<file path=ppt/media/image24.tmp>
</file>

<file path=ppt/media/image25.tmp>
</file>

<file path=ppt/media/image26.tmp>
</file>

<file path=ppt/media/image27.tmp>
</file>

<file path=ppt/media/image28.tmp>
</file>

<file path=ppt/media/image29.tmp>
</file>

<file path=ppt/media/image3.tmp>
</file>

<file path=ppt/media/image30.tmp>
</file>

<file path=ppt/media/image31.tmp>
</file>

<file path=ppt/media/image32.jpeg>
</file>

<file path=ppt/media/image4.tmp>
</file>

<file path=ppt/media/image5.tmp>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72667D-5ECB-F349-B375-9733192E30A0}" type="datetimeFigureOut">
              <a:rPr lang="en-US" smtClean="0"/>
              <a:t>10/20/2020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8C1262-FC2F-724D-95F8-067C4A3FD88E}" type="slidenum">
              <a:rPr lang="en-US" smtClean="0"/>
              <a:t>‹#›</a:t>
            </a:fld>
            <a:endParaRPr lang="en-US"/>
          </a:p>
        </p:txBody>
      </p:sp>
    </p:spTree>
    <p:extLst>
      <p:ext uri="{BB962C8B-B14F-4D97-AF65-F5344CB8AC3E}">
        <p14:creationId xmlns:p14="http://schemas.microsoft.com/office/powerpoint/2010/main" val="38461525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a:t>
            </a:fld>
            <a:endParaRPr lang="en-US"/>
          </a:p>
        </p:txBody>
      </p:sp>
    </p:spTree>
    <p:extLst>
      <p:ext uri="{BB962C8B-B14F-4D97-AF65-F5344CB8AC3E}">
        <p14:creationId xmlns:p14="http://schemas.microsoft.com/office/powerpoint/2010/main" val="39299437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10</a:t>
            </a:fld>
            <a:endParaRPr lang="en-US"/>
          </a:p>
        </p:txBody>
      </p:sp>
    </p:spTree>
    <p:extLst>
      <p:ext uri="{BB962C8B-B14F-4D97-AF65-F5344CB8AC3E}">
        <p14:creationId xmlns:p14="http://schemas.microsoft.com/office/powerpoint/2010/main" val="2102082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11</a:t>
            </a:fld>
            <a:endParaRPr lang="en-US"/>
          </a:p>
        </p:txBody>
      </p:sp>
    </p:spTree>
    <p:extLst>
      <p:ext uri="{BB962C8B-B14F-4D97-AF65-F5344CB8AC3E}">
        <p14:creationId xmlns:p14="http://schemas.microsoft.com/office/powerpoint/2010/main" val="3048129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12</a:t>
            </a:fld>
            <a:endParaRPr lang="en-US"/>
          </a:p>
        </p:txBody>
      </p:sp>
    </p:spTree>
    <p:extLst>
      <p:ext uri="{BB962C8B-B14F-4D97-AF65-F5344CB8AC3E}">
        <p14:creationId xmlns:p14="http://schemas.microsoft.com/office/powerpoint/2010/main" val="10128827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13</a:t>
            </a:fld>
            <a:endParaRPr lang="en-US"/>
          </a:p>
        </p:txBody>
      </p:sp>
    </p:spTree>
    <p:extLst>
      <p:ext uri="{BB962C8B-B14F-4D97-AF65-F5344CB8AC3E}">
        <p14:creationId xmlns:p14="http://schemas.microsoft.com/office/powerpoint/2010/main" val="4266222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14</a:t>
            </a:fld>
            <a:endParaRPr lang="en-US"/>
          </a:p>
        </p:txBody>
      </p:sp>
    </p:spTree>
    <p:extLst>
      <p:ext uri="{BB962C8B-B14F-4D97-AF65-F5344CB8AC3E}">
        <p14:creationId xmlns:p14="http://schemas.microsoft.com/office/powerpoint/2010/main" val="24759922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15</a:t>
            </a:fld>
            <a:endParaRPr lang="en-US"/>
          </a:p>
        </p:txBody>
      </p:sp>
    </p:spTree>
    <p:extLst>
      <p:ext uri="{BB962C8B-B14F-4D97-AF65-F5344CB8AC3E}">
        <p14:creationId xmlns:p14="http://schemas.microsoft.com/office/powerpoint/2010/main" val="3514677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16</a:t>
            </a:fld>
            <a:endParaRPr lang="en-US"/>
          </a:p>
        </p:txBody>
      </p:sp>
    </p:spTree>
    <p:extLst>
      <p:ext uri="{BB962C8B-B14F-4D97-AF65-F5344CB8AC3E}">
        <p14:creationId xmlns:p14="http://schemas.microsoft.com/office/powerpoint/2010/main" val="12726894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17</a:t>
            </a:fld>
            <a:endParaRPr lang="en-US"/>
          </a:p>
        </p:txBody>
      </p:sp>
    </p:spTree>
    <p:extLst>
      <p:ext uri="{BB962C8B-B14F-4D97-AF65-F5344CB8AC3E}">
        <p14:creationId xmlns:p14="http://schemas.microsoft.com/office/powerpoint/2010/main" val="1973234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18</a:t>
            </a:fld>
            <a:endParaRPr lang="en-US"/>
          </a:p>
        </p:txBody>
      </p:sp>
    </p:spTree>
    <p:extLst>
      <p:ext uri="{BB962C8B-B14F-4D97-AF65-F5344CB8AC3E}">
        <p14:creationId xmlns:p14="http://schemas.microsoft.com/office/powerpoint/2010/main" val="1523271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19</a:t>
            </a:fld>
            <a:endParaRPr lang="en-US"/>
          </a:p>
        </p:txBody>
      </p:sp>
    </p:spTree>
    <p:extLst>
      <p:ext uri="{BB962C8B-B14F-4D97-AF65-F5344CB8AC3E}">
        <p14:creationId xmlns:p14="http://schemas.microsoft.com/office/powerpoint/2010/main" val="980609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2</a:t>
            </a:fld>
            <a:endParaRPr lang="en-US"/>
          </a:p>
        </p:txBody>
      </p:sp>
    </p:spTree>
    <p:extLst>
      <p:ext uri="{BB962C8B-B14F-4D97-AF65-F5344CB8AC3E}">
        <p14:creationId xmlns:p14="http://schemas.microsoft.com/office/powerpoint/2010/main" val="16800569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r>
              <a:rPr lang="he-IL" dirty="0"/>
              <a:t>התמונות הן עבור יחס הגדלה 3</a:t>
            </a:r>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20</a:t>
            </a:fld>
            <a:endParaRPr lang="en-US"/>
          </a:p>
        </p:txBody>
      </p:sp>
    </p:spTree>
    <p:extLst>
      <p:ext uri="{BB962C8B-B14F-4D97-AF65-F5344CB8AC3E}">
        <p14:creationId xmlns:p14="http://schemas.microsoft.com/office/powerpoint/2010/main" val="21532793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21</a:t>
            </a:fld>
            <a:endParaRPr lang="en-US"/>
          </a:p>
        </p:txBody>
      </p:sp>
    </p:spTree>
    <p:extLst>
      <p:ext uri="{BB962C8B-B14F-4D97-AF65-F5344CB8AC3E}">
        <p14:creationId xmlns:p14="http://schemas.microsoft.com/office/powerpoint/2010/main" val="38767947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22</a:t>
            </a:fld>
            <a:endParaRPr lang="en-US"/>
          </a:p>
        </p:txBody>
      </p:sp>
    </p:spTree>
    <p:extLst>
      <p:ext uri="{BB962C8B-B14F-4D97-AF65-F5344CB8AC3E}">
        <p14:creationId xmlns:p14="http://schemas.microsoft.com/office/powerpoint/2010/main" val="12355629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23</a:t>
            </a:fld>
            <a:endParaRPr lang="en-US"/>
          </a:p>
        </p:txBody>
      </p:sp>
    </p:spTree>
    <p:extLst>
      <p:ext uri="{BB962C8B-B14F-4D97-AF65-F5344CB8AC3E}">
        <p14:creationId xmlns:p14="http://schemas.microsoft.com/office/powerpoint/2010/main" val="10916301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24</a:t>
            </a:fld>
            <a:endParaRPr lang="en-US"/>
          </a:p>
        </p:txBody>
      </p:sp>
    </p:spTree>
    <p:extLst>
      <p:ext uri="{BB962C8B-B14F-4D97-AF65-F5344CB8AC3E}">
        <p14:creationId xmlns:p14="http://schemas.microsoft.com/office/powerpoint/2010/main" val="514682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3</a:t>
            </a:fld>
            <a:endParaRPr lang="en-US"/>
          </a:p>
        </p:txBody>
      </p:sp>
    </p:spTree>
    <p:extLst>
      <p:ext uri="{BB962C8B-B14F-4D97-AF65-F5344CB8AC3E}">
        <p14:creationId xmlns:p14="http://schemas.microsoft.com/office/powerpoint/2010/main" val="754389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4</a:t>
            </a:fld>
            <a:endParaRPr lang="en-US"/>
          </a:p>
        </p:txBody>
      </p:sp>
    </p:spTree>
    <p:extLst>
      <p:ext uri="{BB962C8B-B14F-4D97-AF65-F5344CB8AC3E}">
        <p14:creationId xmlns:p14="http://schemas.microsoft.com/office/powerpoint/2010/main" val="3302376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5</a:t>
            </a:fld>
            <a:endParaRPr lang="en-US"/>
          </a:p>
        </p:txBody>
      </p:sp>
    </p:spTree>
    <p:extLst>
      <p:ext uri="{BB962C8B-B14F-4D97-AF65-F5344CB8AC3E}">
        <p14:creationId xmlns:p14="http://schemas.microsoft.com/office/powerpoint/2010/main" val="24197663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6</a:t>
            </a:fld>
            <a:endParaRPr lang="en-US"/>
          </a:p>
        </p:txBody>
      </p:sp>
    </p:spTree>
    <p:extLst>
      <p:ext uri="{BB962C8B-B14F-4D97-AF65-F5344CB8AC3E}">
        <p14:creationId xmlns:p14="http://schemas.microsoft.com/office/powerpoint/2010/main" val="3411867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7</a:t>
            </a:fld>
            <a:endParaRPr lang="en-US"/>
          </a:p>
        </p:txBody>
      </p:sp>
    </p:spTree>
    <p:extLst>
      <p:ext uri="{BB962C8B-B14F-4D97-AF65-F5344CB8AC3E}">
        <p14:creationId xmlns:p14="http://schemas.microsoft.com/office/powerpoint/2010/main" val="190915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8</a:t>
            </a:fld>
            <a:endParaRPr lang="en-US"/>
          </a:p>
        </p:txBody>
      </p:sp>
    </p:spTree>
    <p:extLst>
      <p:ext uri="{BB962C8B-B14F-4D97-AF65-F5344CB8AC3E}">
        <p14:creationId xmlns:p14="http://schemas.microsoft.com/office/powerpoint/2010/main" val="3700705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BA769F-E7AF-B540-B442-C16390B23748}" type="slidenum">
              <a:rPr lang="en-US" smtClean="0"/>
              <a:t>9</a:t>
            </a:fld>
            <a:endParaRPr lang="en-US"/>
          </a:p>
        </p:txBody>
      </p:sp>
    </p:spTree>
    <p:extLst>
      <p:ext uri="{BB962C8B-B14F-4D97-AF65-F5344CB8AC3E}">
        <p14:creationId xmlns:p14="http://schemas.microsoft.com/office/powerpoint/2010/main" val="12194208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10/20/2020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6364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10/20/2020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20876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10/20/2020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88276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10/20/2020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4562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10/20/2020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98618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10/20/2020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80503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10/20/2020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6467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10/20/2020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54944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10/20/2020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40563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10/20/2020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63710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10/20/2020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59992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10/20/2020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0944054"/>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5" r:id="rId6"/>
    <p:sldLayoutId id="2147483730" r:id="rId7"/>
    <p:sldLayoutId id="2147483731" r:id="rId8"/>
    <p:sldLayoutId id="2147483732" r:id="rId9"/>
    <p:sldLayoutId id="2147483734" r:id="rId10"/>
    <p:sldLayoutId id="2147483733" r:id="rId11"/>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4.tmp"/><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6.tmp"/><Relationship Id="rId5" Type="http://schemas.openxmlformats.org/officeDocument/2006/relationships/image" Target="../media/image15.tmp"/><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7.tmp"/><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9.tmp"/><Relationship Id="rId5" Type="http://schemas.openxmlformats.org/officeDocument/2006/relationships/image" Target="../media/image18.tm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0.tmp"/><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1.tm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6.tmp"/><Relationship Id="rId3" Type="http://schemas.openxmlformats.org/officeDocument/2006/relationships/image" Target="../media/image1.tiff"/><Relationship Id="rId7" Type="http://schemas.openxmlformats.org/officeDocument/2006/relationships/image" Target="../media/image5.tmp"/><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tmp"/><Relationship Id="rId5" Type="http://schemas.openxmlformats.org/officeDocument/2006/relationships/image" Target="../media/image3.tmp"/><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image" Target="../media/image25.tmp"/><Relationship Id="rId3" Type="http://schemas.openxmlformats.org/officeDocument/2006/relationships/image" Target="../media/image1.tiff"/><Relationship Id="rId7" Type="http://schemas.openxmlformats.org/officeDocument/2006/relationships/image" Target="../media/image24.tmp"/><Relationship Id="rId12" Type="http://schemas.openxmlformats.org/officeDocument/2006/relationships/image" Target="../media/image6.tmp"/><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3.tmp"/><Relationship Id="rId11" Type="http://schemas.openxmlformats.org/officeDocument/2006/relationships/image" Target="../media/image5.tmp"/><Relationship Id="rId5" Type="http://schemas.openxmlformats.org/officeDocument/2006/relationships/image" Target="../media/image22.tmp"/><Relationship Id="rId10" Type="http://schemas.openxmlformats.org/officeDocument/2006/relationships/image" Target="../media/image27.tmp"/><Relationship Id="rId4" Type="http://schemas.openxmlformats.org/officeDocument/2006/relationships/image" Target="../media/image2.png"/><Relationship Id="rId9" Type="http://schemas.openxmlformats.org/officeDocument/2006/relationships/image" Target="../media/image26.tmp"/></Relationships>
</file>

<file path=ppt/slides/_rels/slide2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28.tmp"/><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31.tmp"/><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30.tmp"/><Relationship Id="rId5" Type="http://schemas.openxmlformats.org/officeDocument/2006/relationships/image" Target="../media/image29.tmp"/><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tmp"/><Relationship Id="rId5" Type="http://schemas.openxmlformats.org/officeDocument/2006/relationships/image" Target="../media/image7.tmp"/><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tmp"/><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tmp"/><Relationship Id="rId5" Type="http://schemas.openxmlformats.org/officeDocument/2006/relationships/image" Target="../media/image10.tm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tmp"/><Relationship Id="rId5" Type="http://schemas.openxmlformats.org/officeDocument/2006/relationships/image" Target="../media/image12.tmp"/><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33" name="Rectangle 3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1">
                  <a:alpha val="0"/>
                </a:schemeClr>
              </a:gs>
              <a:gs pos="25000">
                <a:srgbClr val="000000">
                  <a:alpha val="15000"/>
                </a:srgbClr>
              </a:gs>
              <a:gs pos="75000">
                <a:srgbClr val="000000">
                  <a:alpha val="15000"/>
                </a:srgbClr>
              </a:gs>
              <a:gs pos="50000">
                <a:schemeClr val="tx1">
                  <a:alpha val="30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31270" y="858218"/>
            <a:ext cx="12192000" cy="3162146"/>
          </a:xfrm>
          <a:effectLst>
            <a:glow rad="127000">
              <a:schemeClr val="bg1"/>
            </a:glow>
            <a:outerShdw blurRad="50800" dist="38100" dir="2700000" algn="tl" rotWithShape="0">
              <a:prstClr val="black">
                <a:alpha val="40000"/>
              </a:prstClr>
            </a:outerShdw>
          </a:effectLst>
        </p:spPr>
        <p:txBody>
          <a:bodyPr>
            <a:normAutofit/>
          </a:bodyPr>
          <a:lstStyle/>
          <a:p>
            <a:pPr algn="ctr"/>
            <a:r>
              <a:rPr lang="he"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שיפור איכות תמונות באמצעות</a:t>
            </a:r>
            <a:br>
              <a:rPr lang="he"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br>
            <a:r>
              <a:rPr lang="he"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 אלגוריתמי למידה עמוקה</a:t>
            </a:r>
          </a:p>
        </p:txBody>
      </p:sp>
      <p:sp>
        <p:nvSpPr>
          <p:cNvPr id="3" name="Subtitle 2">
            <a:extLst>
              <a:ext uri="{FF2B5EF4-FFF2-40B4-BE49-F238E27FC236}">
                <a16:creationId xmlns:a16="http://schemas.microsoft.com/office/drawing/2014/main" id="{9D1B33C8-E02E-0742-8C05-722FD1A37639}"/>
              </a:ext>
            </a:extLst>
          </p:cNvPr>
          <p:cNvSpPr>
            <a:spLocks noGrp="1"/>
          </p:cNvSpPr>
          <p:nvPr>
            <p:ph type="subTitle" idx="1"/>
          </p:nvPr>
        </p:nvSpPr>
        <p:spPr>
          <a:xfrm>
            <a:off x="1100051" y="4158916"/>
            <a:ext cx="10058400" cy="1195834"/>
          </a:xfrm>
          <a:effectLst>
            <a:glow rad="63500">
              <a:schemeClr val="accent1">
                <a:satMod val="175000"/>
                <a:alpha val="40000"/>
              </a:schemeClr>
            </a:glow>
            <a:outerShdw blurRad="50800" dist="38100" dir="2700000" algn="tl" rotWithShape="0">
              <a:prstClr val="black">
                <a:alpha val="40000"/>
              </a:prstClr>
            </a:outerShdw>
          </a:effectLst>
        </p:spPr>
        <p:txBody>
          <a:bodyPr>
            <a:normAutofit fontScale="47500" lnSpcReduction="20000"/>
          </a:bodyPr>
          <a:lstStyle/>
          <a:p>
            <a:pPr algn="ctr"/>
            <a:r>
              <a:rPr lang="he" sz="7200" b="1" spc="-50" dirty="0">
                <a:ln>
                  <a:solidFill>
                    <a:schemeClr val="tx1"/>
                  </a:solidFill>
                </a:ln>
                <a:solidFill>
                  <a:schemeClr val="bg1"/>
                </a:solidFill>
                <a:effectLst>
                  <a:glow rad="101600">
                    <a:schemeClr val="bg1">
                      <a:alpha val="60000"/>
                    </a:schemeClr>
                  </a:glow>
                </a:effectLst>
                <a:latin typeface="David" panose="020E0502060401010101" pitchFamily="34" charset="-79"/>
                <a:ea typeface="+mj-ea"/>
                <a:cs typeface="David" panose="020E0502060401010101" pitchFamily="34" charset="-79"/>
              </a:rPr>
              <a:t>קדוש עמית - 207978412</a:t>
            </a:r>
          </a:p>
          <a:p>
            <a:pPr algn="ctr"/>
            <a:r>
              <a:rPr lang="he" sz="7200" b="1" spc="-50" dirty="0">
                <a:ln>
                  <a:solidFill>
                    <a:schemeClr val="tx1"/>
                  </a:solidFill>
                </a:ln>
                <a:solidFill>
                  <a:schemeClr val="bg1"/>
                </a:solidFill>
                <a:effectLst>
                  <a:glow rad="101600">
                    <a:schemeClr val="bg1">
                      <a:alpha val="60000"/>
                    </a:schemeClr>
                  </a:glow>
                </a:effectLst>
                <a:latin typeface="David" panose="020E0502060401010101" pitchFamily="34" charset="-79"/>
                <a:ea typeface="+mj-ea"/>
                <a:cs typeface="David" panose="020E0502060401010101" pitchFamily="34" charset="-79"/>
              </a:rPr>
              <a:t>בהנחיית: ד"ר אדלר אמיר </a:t>
            </a:r>
          </a:p>
        </p:txBody>
      </p:sp>
      <p:cxnSp>
        <p:nvCxnSpPr>
          <p:cNvPr id="35" name="Straight Connector 34">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00FF65B-33F9-5D4E-A389-8403148499DE}"/>
              </a:ext>
            </a:extLst>
          </p:cNvPr>
          <p:cNvPicPr>
            <a:picLocks noChangeAspect="1"/>
          </p:cNvPicPr>
          <p:nvPr/>
        </p:nvPicPr>
        <p:blipFill rotWithShape="1">
          <a:blip r:embed="rId4"/>
          <a:srcRect l="5525" t="7508" r="5919" b="7211"/>
          <a:stretch/>
        </p:blipFill>
        <p:spPr>
          <a:xfrm>
            <a:off x="-31270" y="47990"/>
            <a:ext cx="1561424" cy="989947"/>
          </a:xfrm>
          <a:prstGeom prst="ellipse">
            <a:avLst/>
          </a:prstGeom>
          <a:ln>
            <a:noFill/>
          </a:ln>
          <a:effectLst>
            <a:softEdge rad="112500"/>
          </a:effectLst>
        </p:spPr>
      </p:pic>
    </p:spTree>
    <p:extLst>
      <p:ext uri="{BB962C8B-B14F-4D97-AF65-F5344CB8AC3E}">
        <p14:creationId xmlns:p14="http://schemas.microsoft.com/office/powerpoint/2010/main" val="142024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26649" y="0"/>
            <a:ext cx="12218649" cy="687299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1055077" y="198410"/>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ניקוי רעשים - מערכת מבוססת רשת וקטורית (לא מנורמלת)</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569977" y="791535"/>
            <a:ext cx="11136924" cy="2768259"/>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712839" y="882138"/>
            <a:ext cx="10766321" cy="2677656"/>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רשת וקטורית כשמה כן היא – רשת שמקבלת בכניסתה וקטור ומוציאה במוצאה גם כן וקטור.</a:t>
            </a:r>
            <a:br>
              <a:rPr lang="he-IL"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הרעיון הוא להחליף את 81 הרשתות הסקלריות לרשת אחת וקטורית.</a:t>
            </a:r>
          </a:p>
          <a:p>
            <a:pPr algn="r" rtl="1"/>
            <a:r>
              <a:rPr lang="he-IL" sz="2400" dirty="0">
                <a:latin typeface="David" panose="020E0502060401010101" pitchFamily="34" charset="-79"/>
                <a:cs typeface="David" panose="020E0502060401010101" pitchFamily="34" charset="-79"/>
              </a:rPr>
              <a:t>היתרונות במעבר לרשת וקטורית:</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שילוב המידע מכל פסי התדר ברשת אחת</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אימון של רשת אחת בלבד – שעות בודדות של אימון לעומת מספר ימים.</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קבלת תוצאות במהירות – שניות בודדות לעומת כמה דקות לתמונה.</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בזכות הזמן הקצר המערכת הופכת לפרקטית ליישומים הקיימים היום בתחום.</a:t>
            </a: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pic>
        <p:nvPicPr>
          <p:cNvPr id="14" name="תמונה 13">
            <a:extLst>
              <a:ext uri="{FF2B5EF4-FFF2-40B4-BE49-F238E27FC236}">
                <a16:creationId xmlns:a16="http://schemas.microsoft.com/office/drawing/2014/main" id="{69C5BDA2-80FA-4A20-BF35-1C209FABE73A}"/>
              </a:ext>
            </a:extLst>
          </p:cNvPr>
          <p:cNvPicPr/>
          <p:nvPr/>
        </p:nvPicPr>
        <p:blipFill>
          <a:blip r:embed="rId5">
            <a:extLst>
              <a:ext uri="{28A0092B-C50C-407E-A947-70E740481C1C}">
                <a14:useLocalDpi xmlns:a14="http://schemas.microsoft.com/office/drawing/2010/main" val="0"/>
              </a:ext>
            </a:extLst>
          </a:blip>
          <a:stretch>
            <a:fillRect/>
          </a:stretch>
        </p:blipFill>
        <p:spPr>
          <a:xfrm>
            <a:off x="2444718" y="3641483"/>
            <a:ext cx="6954115" cy="3074346"/>
          </a:xfrm>
          <a:prstGeom prst="rect">
            <a:avLst/>
          </a:prstGeom>
        </p:spPr>
      </p:pic>
    </p:spTree>
    <p:extLst>
      <p:ext uri="{BB962C8B-B14F-4D97-AF65-F5344CB8AC3E}">
        <p14:creationId xmlns:p14="http://schemas.microsoft.com/office/powerpoint/2010/main" val="3034859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1093568" y="129705"/>
            <a:ext cx="10651824" cy="593125"/>
          </a:xfrm>
          <a:effectLst>
            <a:glow rad="127000">
              <a:schemeClr val="bg1"/>
            </a:glow>
            <a:outerShdw blurRad="50800" dist="38100" dir="2700000" algn="tl" rotWithShape="0">
              <a:prstClr val="black">
                <a:alpha val="40000"/>
              </a:prstClr>
            </a:outerShdw>
          </a:effectLst>
        </p:spPr>
        <p:txBody>
          <a:bodyPr>
            <a:noAutofit/>
          </a:bodyPr>
          <a:lstStyle/>
          <a:p>
            <a:pPr algn="ctr" rtl="1"/>
            <a:r>
              <a:rPr lang="he-IL" sz="36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ארכיטקטורת הרשת</a:t>
            </a:r>
            <a:endParaRPr lang="he" sz="14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8" name="TextBox 7">
            <a:extLst>
              <a:ext uri="{FF2B5EF4-FFF2-40B4-BE49-F238E27FC236}">
                <a16:creationId xmlns:a16="http://schemas.microsoft.com/office/drawing/2014/main" id="{5D107FAC-6EA7-9C45-BDD1-B3AC4F4CEECB}"/>
              </a:ext>
            </a:extLst>
          </p:cNvPr>
          <p:cNvSpPr txBox="1"/>
          <p:nvPr/>
        </p:nvSpPr>
        <p:spPr>
          <a:xfrm>
            <a:off x="253218" y="843401"/>
            <a:ext cx="11641231" cy="1107996"/>
          </a:xfrm>
          <a:prstGeom prst="rect">
            <a:avLst/>
          </a:prstGeom>
          <a:noFill/>
        </p:spPr>
        <p:txBody>
          <a:bodyPr wrap="square" rtlCol="0">
            <a:spAutoFit/>
          </a:bodyPr>
          <a:lstStyle/>
          <a:p>
            <a:pPr algn="r" rtl="1"/>
            <a:endParaRPr lang="he-IL" sz="2400" dirty="0">
              <a:latin typeface="David" panose="020E0502060401010101" pitchFamily="34" charset="-79"/>
              <a:cs typeface="David" panose="020E0502060401010101" pitchFamily="34" charset="-79"/>
            </a:endParaRPr>
          </a:p>
          <a:p>
            <a:pPr algn="r" rtl="1"/>
            <a:endParaRPr lang="he-IL" sz="2400" dirty="0">
              <a:latin typeface="David" panose="020E0502060401010101" pitchFamily="34" charset="-79"/>
              <a:cs typeface="David" panose="020E0502060401010101" pitchFamily="34" charset="-79"/>
            </a:endParaRPr>
          </a:p>
          <a:p>
            <a:pPr algn="ctr" rtl="1"/>
            <a:endParaRPr lang="en-US" dirty="0"/>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sp>
        <p:nvSpPr>
          <p:cNvPr id="10" name="Rounded Rectangle 6">
            <a:extLst>
              <a:ext uri="{FF2B5EF4-FFF2-40B4-BE49-F238E27FC236}">
                <a16:creationId xmlns:a16="http://schemas.microsoft.com/office/drawing/2014/main" id="{AD24C55D-2D40-4C0D-9EF6-D5BAC6C9BC72}"/>
              </a:ext>
            </a:extLst>
          </p:cNvPr>
          <p:cNvSpPr/>
          <p:nvPr/>
        </p:nvSpPr>
        <p:spPr>
          <a:xfrm>
            <a:off x="253218" y="3897118"/>
            <a:ext cx="5842782" cy="2760625"/>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12" name="TextBox 11">
            <a:extLst>
              <a:ext uri="{FF2B5EF4-FFF2-40B4-BE49-F238E27FC236}">
                <a16:creationId xmlns:a16="http://schemas.microsoft.com/office/drawing/2014/main" id="{63489321-17CC-4002-ABBE-7EE231549672}"/>
              </a:ext>
            </a:extLst>
          </p:cNvPr>
          <p:cNvSpPr txBox="1"/>
          <p:nvPr/>
        </p:nvSpPr>
        <p:spPr>
          <a:xfrm>
            <a:off x="277226" y="3980087"/>
            <a:ext cx="5842782" cy="2677656"/>
          </a:xfrm>
          <a:prstGeom prst="rect">
            <a:avLst/>
          </a:prstGeom>
          <a:noFill/>
        </p:spPr>
        <p:txBody>
          <a:bodyPr wrap="square" rtlCol="0">
            <a:spAutoFit/>
          </a:bodyPr>
          <a:lstStyle/>
          <a:p>
            <a:pPr marL="285750" indent="-285750" algn="ctr" rtl="1">
              <a:buFont typeface="Arial" panose="020B0604020202020204" pitchFamily="34" charset="0"/>
              <a:buChar char="•"/>
            </a:pPr>
            <a:r>
              <a:rPr lang="he-IL" sz="2400" b="1" dirty="0">
                <a:latin typeface="David" panose="020E0502060401010101" pitchFamily="34" charset="-79"/>
                <a:cs typeface="David" panose="020E0502060401010101" pitchFamily="34" charset="-79"/>
              </a:rPr>
              <a:t>רשת וקטורית - מימד הכניסה לרשת הוא 81 </a:t>
            </a:r>
            <a:r>
              <a:rPr lang="he-IL" sz="2400" dirty="0">
                <a:latin typeface="David" panose="020E0502060401010101" pitchFamily="34" charset="-79"/>
                <a:cs typeface="David" panose="020E0502060401010101" pitchFamily="34" charset="-79"/>
              </a:rPr>
              <a:t>וכך גם מימד היציאה מהרשת.</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4 שכבות עם 256 פרספקטרונים בכל שכבה.</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פונקציית האקטיבציה בכל שכבה היא </a:t>
            </a:r>
            <a:r>
              <a:rPr lang="en-US" sz="2400" dirty="0">
                <a:latin typeface="David" panose="020E0502060401010101" pitchFamily="34" charset="-79"/>
                <a:cs typeface="David" panose="020E0502060401010101" pitchFamily="34" charset="-79"/>
              </a:rPr>
              <a:t>sigmoid</a:t>
            </a:r>
            <a:r>
              <a:rPr lang="he-IL" sz="2400" dirty="0">
                <a:latin typeface="David" panose="020E0502060401010101" pitchFamily="34" charset="-79"/>
                <a:cs typeface="David" panose="020E0502060401010101" pitchFamily="34" charset="-79"/>
              </a:rPr>
              <a:t>.</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האופטימייזר הוא </a:t>
            </a:r>
            <a:r>
              <a:rPr lang="en-US" sz="2400" dirty="0">
                <a:latin typeface="David" panose="020E0502060401010101" pitchFamily="34" charset="-79"/>
                <a:cs typeface="David" panose="020E0502060401010101" pitchFamily="34" charset="-79"/>
              </a:rPr>
              <a:t>Adam</a:t>
            </a:r>
            <a:r>
              <a:rPr lang="he-IL" sz="2400" dirty="0">
                <a:latin typeface="David" panose="020E0502060401010101" pitchFamily="34" charset="-79"/>
                <a:cs typeface="David" panose="020E0502060401010101" pitchFamily="34" charset="-79"/>
              </a:rPr>
              <a:t> </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חישוב ה-</a:t>
            </a:r>
            <a:r>
              <a:rPr lang="en-US" sz="2400" dirty="0">
                <a:latin typeface="David" panose="020E0502060401010101" pitchFamily="34" charset="-79"/>
                <a:cs typeface="David" panose="020E0502060401010101" pitchFamily="34" charset="-79"/>
              </a:rPr>
              <a:t>loss</a:t>
            </a:r>
            <a:r>
              <a:rPr lang="he-IL" sz="2400" dirty="0">
                <a:latin typeface="David" panose="020E0502060401010101" pitchFamily="34" charset="-79"/>
                <a:cs typeface="David" panose="020E0502060401010101" pitchFamily="34" charset="-79"/>
              </a:rPr>
              <a:t> מתבצע ע"י </a:t>
            </a:r>
            <a:r>
              <a:rPr lang="en-US" sz="2400" dirty="0">
                <a:latin typeface="David" panose="020E0502060401010101" pitchFamily="34" charset="-79"/>
                <a:cs typeface="David" panose="020E0502060401010101" pitchFamily="34" charset="-79"/>
              </a:rPr>
              <a:t>MSE</a:t>
            </a:r>
            <a:r>
              <a:rPr lang="he-IL" sz="2400" dirty="0">
                <a:latin typeface="David" panose="020E0502060401010101" pitchFamily="34" charset="-79"/>
                <a:cs typeface="David" panose="020E0502060401010101" pitchFamily="34" charset="-79"/>
              </a:rPr>
              <a:t>.</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האימון מתבצע ב-</a:t>
            </a:r>
            <a:r>
              <a:rPr lang="en-US" sz="2400" dirty="0">
                <a:latin typeface="David" panose="020E0502060401010101" pitchFamily="34" charset="-79"/>
                <a:cs typeface="David" panose="020E0502060401010101" pitchFamily="34" charset="-79"/>
              </a:rPr>
              <a:t>5 Epochs</a:t>
            </a:r>
            <a:r>
              <a:rPr lang="he-IL" sz="2400" dirty="0">
                <a:latin typeface="David" panose="020E0502060401010101" pitchFamily="34" charset="-79"/>
                <a:cs typeface="David" panose="020E0502060401010101" pitchFamily="34" charset="-79"/>
              </a:rPr>
              <a:t>.</a:t>
            </a:r>
            <a:endParaRPr lang="en-US" sz="2400" dirty="0">
              <a:latin typeface="David" panose="020E0502060401010101" pitchFamily="34" charset="-79"/>
              <a:cs typeface="David" panose="020E0502060401010101" pitchFamily="34" charset="-79"/>
            </a:endParaRPr>
          </a:p>
        </p:txBody>
      </p:sp>
      <p:pic>
        <p:nvPicPr>
          <p:cNvPr id="13" name="תמונה 12">
            <a:extLst>
              <a:ext uri="{FF2B5EF4-FFF2-40B4-BE49-F238E27FC236}">
                <a16:creationId xmlns:a16="http://schemas.microsoft.com/office/drawing/2014/main" id="{8D15FC9A-BEDD-4CC7-BDC2-FBD4ED21AE74}"/>
              </a:ext>
            </a:extLst>
          </p:cNvPr>
          <p:cNvPicPr/>
          <p:nvPr/>
        </p:nvPicPr>
        <p:blipFill>
          <a:blip r:embed="rId5">
            <a:extLst>
              <a:ext uri="{28A0092B-C50C-407E-A947-70E740481C1C}">
                <a14:useLocalDpi xmlns:a14="http://schemas.microsoft.com/office/drawing/2010/main" val="0"/>
              </a:ext>
            </a:extLst>
          </a:blip>
          <a:stretch>
            <a:fillRect/>
          </a:stretch>
        </p:blipFill>
        <p:spPr>
          <a:xfrm>
            <a:off x="253217" y="1136172"/>
            <a:ext cx="5671284" cy="2643658"/>
          </a:xfrm>
          <a:prstGeom prst="rect">
            <a:avLst/>
          </a:prstGeom>
        </p:spPr>
      </p:pic>
      <p:pic>
        <p:nvPicPr>
          <p:cNvPr id="14" name="תמונה 13">
            <a:extLst>
              <a:ext uri="{FF2B5EF4-FFF2-40B4-BE49-F238E27FC236}">
                <a16:creationId xmlns:a16="http://schemas.microsoft.com/office/drawing/2014/main" id="{45860E77-C09B-42E5-8B51-6A80053A6A5C}"/>
              </a:ext>
            </a:extLst>
          </p:cNvPr>
          <p:cNvPicPr>
            <a:picLocks noChangeAspect="1"/>
          </p:cNvPicPr>
          <p:nvPr/>
        </p:nvPicPr>
        <p:blipFill rotWithShape="1">
          <a:blip r:embed="rId6"/>
          <a:srcRect r="2766"/>
          <a:stretch/>
        </p:blipFill>
        <p:spPr>
          <a:xfrm>
            <a:off x="6251020" y="1327355"/>
            <a:ext cx="5726965" cy="4609944"/>
          </a:xfrm>
          <a:prstGeom prst="rect">
            <a:avLst/>
          </a:prstGeom>
        </p:spPr>
      </p:pic>
      <p:sp>
        <p:nvSpPr>
          <p:cNvPr id="15" name="TextBox 14">
            <a:extLst>
              <a:ext uri="{FF2B5EF4-FFF2-40B4-BE49-F238E27FC236}">
                <a16:creationId xmlns:a16="http://schemas.microsoft.com/office/drawing/2014/main" id="{BA206B51-41A4-49B2-826A-998BECC15797}"/>
              </a:ext>
            </a:extLst>
          </p:cNvPr>
          <p:cNvSpPr txBox="1"/>
          <p:nvPr/>
        </p:nvSpPr>
        <p:spPr>
          <a:xfrm>
            <a:off x="6666271" y="6014599"/>
            <a:ext cx="4896464" cy="369332"/>
          </a:xfrm>
          <a:prstGeom prst="rect">
            <a:avLst/>
          </a:prstGeom>
          <a:noFill/>
        </p:spPr>
        <p:txBody>
          <a:bodyPr wrap="square" rtlCol="1">
            <a:spAutoFit/>
          </a:bodyPr>
          <a:lstStyle/>
          <a:p>
            <a:pPr algn="ctr" rtl="1"/>
            <a:r>
              <a:rPr lang="he-IL" dirty="0">
                <a:solidFill>
                  <a:schemeClr val="bg1"/>
                </a:solidFill>
              </a:rPr>
              <a:t>הערה: כמות הפרספקטרונים באיור לא מייצגת</a:t>
            </a:r>
          </a:p>
        </p:txBody>
      </p:sp>
    </p:spTree>
    <p:extLst>
      <p:ext uri="{BB962C8B-B14F-4D97-AF65-F5344CB8AC3E}">
        <p14:creationId xmlns:p14="http://schemas.microsoft.com/office/powerpoint/2010/main" val="2372521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929668" y="198410"/>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תוצאות ניקוי רעשים ממערכת מבוססת רשת וקטורית</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graphicFrame>
        <p:nvGraphicFramePr>
          <p:cNvPr id="4" name="טבלה 3">
            <a:extLst>
              <a:ext uri="{FF2B5EF4-FFF2-40B4-BE49-F238E27FC236}">
                <a16:creationId xmlns:a16="http://schemas.microsoft.com/office/drawing/2014/main" id="{684D7ECE-2CCE-4D4D-8497-148416871CAA}"/>
              </a:ext>
            </a:extLst>
          </p:cNvPr>
          <p:cNvGraphicFramePr>
            <a:graphicFrameLocks noGrp="1"/>
          </p:cNvGraphicFramePr>
          <p:nvPr>
            <p:extLst>
              <p:ext uri="{D42A27DB-BD31-4B8C-83A1-F6EECF244321}">
                <p14:modId xmlns:p14="http://schemas.microsoft.com/office/powerpoint/2010/main" val="668143254"/>
              </p:ext>
            </p:extLst>
          </p:nvPr>
        </p:nvGraphicFramePr>
        <p:xfrm>
          <a:off x="714069" y="1188357"/>
          <a:ext cx="10763862" cy="4163653"/>
        </p:xfrm>
        <a:graphic>
          <a:graphicData uri="http://schemas.openxmlformats.org/drawingml/2006/table">
            <a:tbl>
              <a:tblPr rtl="1" firstRow="1" bandRow="1">
                <a:tableStyleId>{5C22544A-7EE6-4342-B048-85BDC9FD1C3A}</a:tableStyleId>
              </a:tblPr>
              <a:tblGrid>
                <a:gridCol w="1398662">
                  <a:extLst>
                    <a:ext uri="{9D8B030D-6E8A-4147-A177-3AD203B41FA5}">
                      <a16:colId xmlns:a16="http://schemas.microsoft.com/office/drawing/2014/main" val="4153748892"/>
                    </a:ext>
                  </a:extLst>
                </a:gridCol>
                <a:gridCol w="1156495">
                  <a:extLst>
                    <a:ext uri="{9D8B030D-6E8A-4147-A177-3AD203B41FA5}">
                      <a16:colId xmlns:a16="http://schemas.microsoft.com/office/drawing/2014/main" val="1911578081"/>
                    </a:ext>
                  </a:extLst>
                </a:gridCol>
                <a:gridCol w="1306486">
                  <a:extLst>
                    <a:ext uri="{9D8B030D-6E8A-4147-A177-3AD203B41FA5}">
                      <a16:colId xmlns:a16="http://schemas.microsoft.com/office/drawing/2014/main" val="1742344310"/>
                    </a:ext>
                  </a:extLst>
                </a:gridCol>
                <a:gridCol w="1879165">
                  <a:extLst>
                    <a:ext uri="{9D8B030D-6E8A-4147-A177-3AD203B41FA5}">
                      <a16:colId xmlns:a16="http://schemas.microsoft.com/office/drawing/2014/main" val="2866250978"/>
                    </a:ext>
                  </a:extLst>
                </a:gridCol>
                <a:gridCol w="1725562">
                  <a:extLst>
                    <a:ext uri="{9D8B030D-6E8A-4147-A177-3AD203B41FA5}">
                      <a16:colId xmlns:a16="http://schemas.microsoft.com/office/drawing/2014/main" val="3307007790"/>
                    </a:ext>
                  </a:extLst>
                </a:gridCol>
                <a:gridCol w="1474838">
                  <a:extLst>
                    <a:ext uri="{9D8B030D-6E8A-4147-A177-3AD203B41FA5}">
                      <a16:colId xmlns:a16="http://schemas.microsoft.com/office/drawing/2014/main" val="4047265146"/>
                    </a:ext>
                  </a:extLst>
                </a:gridCol>
                <a:gridCol w="1822654">
                  <a:extLst>
                    <a:ext uri="{9D8B030D-6E8A-4147-A177-3AD203B41FA5}">
                      <a16:colId xmlns:a16="http://schemas.microsoft.com/office/drawing/2014/main" val="1401059808"/>
                    </a:ext>
                  </a:extLst>
                </a:gridCol>
              </a:tblGrid>
              <a:tr h="863630">
                <a:tc>
                  <a:txBody>
                    <a:bodyPr/>
                    <a:lstStyle/>
                    <a:p>
                      <a:pPr algn="ctr" rtl="1"/>
                      <a:endParaRPr lang="he-IL" sz="1400" dirty="0">
                        <a:latin typeface="David" panose="020E0502060401010101" pitchFamily="34" charset="-79"/>
                        <a:cs typeface="David" panose="020E0502060401010101" pitchFamily="34" charset="-79"/>
                      </a:endParaRPr>
                    </a:p>
                  </a:txBody>
                  <a:tcPr/>
                </a:tc>
                <a:tc>
                  <a:txBody>
                    <a:bodyPr/>
                    <a:lstStyle/>
                    <a:p>
                      <a:pPr algn="ctr" rtl="0">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תוצאות מאמר (להשוואה)</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adam, 4layers, 256-256-256-256,</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sigmoid</a:t>
                      </a: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Normalized,</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adam, 4layers, 256-256-256-256</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 sigmoid</a:t>
                      </a: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adam, 6layers, 256-256-256-256-256-256</a:t>
                      </a:r>
                      <a:r>
                        <a:rPr lang="he-IL" sz="1400" dirty="0">
                          <a:effectLst/>
                          <a:latin typeface="David" panose="020E0502060401010101" pitchFamily="34" charset="-79"/>
                          <a:ea typeface="Calibri" panose="020F0502020204030204" pitchFamily="34" charset="0"/>
                          <a:cs typeface="David" panose="020E0502060401010101" pitchFamily="34" charset="-79"/>
                        </a:rPr>
                        <a:t> , </a:t>
                      </a:r>
                      <a:r>
                        <a:rPr lang="en-US" sz="1400" dirty="0">
                          <a:effectLst/>
                          <a:latin typeface="David" panose="020E0502060401010101" pitchFamily="34" charset="-79"/>
                          <a:ea typeface="Calibri" panose="020F0502020204030204" pitchFamily="34" charset="0"/>
                          <a:cs typeface="David" panose="020E0502060401010101" pitchFamily="34" charset="-79"/>
                        </a:rPr>
                        <a:t>sigmoid</a:t>
                      </a: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adam, 2layers, 1024-512, sigmoid</a:t>
                      </a: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Normalized, adam, 2layers, 1024-512, sigmoid</a:t>
                      </a:r>
                    </a:p>
                  </a:txBody>
                  <a:tcPr marL="68580" marR="68580" marT="0" marB="0"/>
                </a:tc>
                <a:extLst>
                  <a:ext uri="{0D108BD9-81ED-4DB2-BD59-A6C34878D82A}">
                    <a16:rowId xmlns:a16="http://schemas.microsoft.com/office/drawing/2014/main" val="3662084097"/>
                  </a:ext>
                </a:extLst>
              </a:tr>
              <a:tr h="449086">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barbara</a:t>
                      </a:r>
                    </a:p>
                  </a:txBody>
                  <a:tcPr marL="68580" marR="68580" marT="0" marB="0"/>
                </a:tc>
                <a:tc>
                  <a:txBody>
                    <a:bodyPr/>
                    <a:lstStyle/>
                    <a:p>
                      <a:pPr algn="ctr" rtl="1">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29.09</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26.32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27.83</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25.04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27.28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26.01</a:t>
                      </a:r>
                    </a:p>
                  </a:txBody>
                  <a:tcPr marL="68580" marR="68580" marT="0" marB="0"/>
                </a:tc>
                <a:extLst>
                  <a:ext uri="{0D108BD9-81ED-4DB2-BD59-A6C34878D82A}">
                    <a16:rowId xmlns:a16="http://schemas.microsoft.com/office/drawing/2014/main" val="1076470617"/>
                  </a:ext>
                </a:extLst>
              </a:tr>
              <a:tr h="423951">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boat</a:t>
                      </a: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29.11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29.22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29.35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28.93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29.30</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28.51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923301484"/>
                  </a:ext>
                </a:extLst>
              </a:tr>
              <a:tr h="406992">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fingerprint</a:t>
                      </a: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27.15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27.23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27.09</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27.38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27.23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26.79</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854057457"/>
                  </a:ext>
                </a:extLst>
              </a:tr>
              <a:tr h="390035">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house</a:t>
                      </a: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30.95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31.40</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31.37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31.22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31.24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29.74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670721798"/>
                  </a:ext>
                </a:extLst>
              </a:tr>
              <a:tr h="440909">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lena</a:t>
                      </a:r>
                    </a:p>
                  </a:txBody>
                  <a:tcPr marL="68580" marR="68580" marT="0" marB="0"/>
                </a:tc>
                <a:tc>
                  <a:txBody>
                    <a:bodyPr/>
                    <a:lstStyle/>
                    <a:p>
                      <a:pPr algn="ctr" rtl="0">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31.02</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31.13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31.17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31.12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31.09</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29.76</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139789687"/>
                  </a:ext>
                </a:extLst>
              </a:tr>
              <a:tr h="373077">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peppers256</a:t>
                      </a: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29.04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29.55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29.67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29.24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29.61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28.68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383103086"/>
                  </a:ext>
                </a:extLst>
              </a:tr>
              <a:tr h="746153">
                <a:tc>
                  <a:txBody>
                    <a:bodyPr/>
                    <a:lstStyle/>
                    <a:p>
                      <a:pPr algn="r" rtl="1">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הפרש ממוצע מתוצאות מאמר [1]</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 </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-0.25</a:t>
                      </a:r>
                    </a:p>
                  </a:txBody>
                  <a:tcPr marL="68580" marR="68580" marT="0" marB="0"/>
                </a:tc>
                <a:tc>
                  <a:txBody>
                    <a:bodyPr/>
                    <a:lstStyle/>
                    <a:p>
                      <a:pPr algn="ctr" rtl="1">
                        <a:lnSpc>
                          <a:spcPct val="150000"/>
                        </a:lnSpc>
                        <a:spcAft>
                          <a:spcPts val="800"/>
                        </a:spcAft>
                      </a:pPr>
                      <a:r>
                        <a:rPr lang="en-US" sz="1400" b="1">
                          <a:effectLst/>
                          <a:latin typeface="David" panose="020E0502060401010101" pitchFamily="34" charset="-79"/>
                          <a:ea typeface="Calibri" panose="020F0502020204030204" pitchFamily="34" charset="0"/>
                          <a:cs typeface="David" panose="020E0502060401010101" pitchFamily="34" charset="-79"/>
                        </a:rPr>
                        <a:t>+0.02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-0.57</a:t>
                      </a: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-0.10</a:t>
                      </a: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-1.15</a:t>
                      </a:r>
                    </a:p>
                  </a:txBody>
                  <a:tcPr marL="68580" marR="68580" marT="0" marB="0"/>
                </a:tc>
                <a:extLst>
                  <a:ext uri="{0D108BD9-81ED-4DB2-BD59-A6C34878D82A}">
                    <a16:rowId xmlns:a16="http://schemas.microsoft.com/office/drawing/2014/main" val="3350574205"/>
                  </a:ext>
                </a:extLst>
              </a:tr>
            </a:tbl>
          </a:graphicData>
        </a:graphic>
      </p:graphicFrame>
    </p:spTree>
    <p:extLst>
      <p:ext uri="{BB962C8B-B14F-4D97-AF65-F5344CB8AC3E}">
        <p14:creationId xmlns:p14="http://schemas.microsoft.com/office/powerpoint/2010/main" val="35840373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929668" y="46427"/>
            <a:ext cx="10651824" cy="1109168"/>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תוצאות ניקוי רעשים עם הרשת הטובה ביותר וסטיות </a:t>
            </a:r>
            <a:b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b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תקן שונות</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graphicFrame>
        <p:nvGraphicFramePr>
          <p:cNvPr id="4" name="טבלה 3">
            <a:extLst>
              <a:ext uri="{FF2B5EF4-FFF2-40B4-BE49-F238E27FC236}">
                <a16:creationId xmlns:a16="http://schemas.microsoft.com/office/drawing/2014/main" id="{684D7ECE-2CCE-4D4D-8497-148416871CAA}"/>
              </a:ext>
            </a:extLst>
          </p:cNvPr>
          <p:cNvGraphicFramePr>
            <a:graphicFrameLocks noGrp="1"/>
          </p:cNvGraphicFramePr>
          <p:nvPr>
            <p:extLst>
              <p:ext uri="{D42A27DB-BD31-4B8C-83A1-F6EECF244321}">
                <p14:modId xmlns:p14="http://schemas.microsoft.com/office/powerpoint/2010/main" val="352508712"/>
              </p:ext>
            </p:extLst>
          </p:nvPr>
        </p:nvGraphicFramePr>
        <p:xfrm>
          <a:off x="467874" y="1480737"/>
          <a:ext cx="6188176" cy="4482614"/>
        </p:xfrm>
        <a:graphic>
          <a:graphicData uri="http://schemas.openxmlformats.org/drawingml/2006/table">
            <a:tbl>
              <a:tblPr rtl="1" firstRow="1" bandRow="1">
                <a:tableStyleId>{5C22544A-7EE6-4342-B048-85BDC9FD1C3A}</a:tableStyleId>
              </a:tblPr>
              <a:tblGrid>
                <a:gridCol w="766917">
                  <a:extLst>
                    <a:ext uri="{9D8B030D-6E8A-4147-A177-3AD203B41FA5}">
                      <a16:colId xmlns:a16="http://schemas.microsoft.com/office/drawing/2014/main" val="1375544008"/>
                    </a:ext>
                  </a:extLst>
                </a:gridCol>
                <a:gridCol w="796413">
                  <a:extLst>
                    <a:ext uri="{9D8B030D-6E8A-4147-A177-3AD203B41FA5}">
                      <a16:colId xmlns:a16="http://schemas.microsoft.com/office/drawing/2014/main" val="4153748892"/>
                    </a:ext>
                  </a:extLst>
                </a:gridCol>
                <a:gridCol w="634181">
                  <a:extLst>
                    <a:ext uri="{9D8B030D-6E8A-4147-A177-3AD203B41FA5}">
                      <a16:colId xmlns:a16="http://schemas.microsoft.com/office/drawing/2014/main" val="1911578081"/>
                    </a:ext>
                  </a:extLst>
                </a:gridCol>
                <a:gridCol w="870154">
                  <a:extLst>
                    <a:ext uri="{9D8B030D-6E8A-4147-A177-3AD203B41FA5}">
                      <a16:colId xmlns:a16="http://schemas.microsoft.com/office/drawing/2014/main" val="1742344310"/>
                    </a:ext>
                  </a:extLst>
                </a:gridCol>
                <a:gridCol w="811162">
                  <a:extLst>
                    <a:ext uri="{9D8B030D-6E8A-4147-A177-3AD203B41FA5}">
                      <a16:colId xmlns:a16="http://schemas.microsoft.com/office/drawing/2014/main" val="2866250978"/>
                    </a:ext>
                  </a:extLst>
                </a:gridCol>
                <a:gridCol w="752167">
                  <a:extLst>
                    <a:ext uri="{9D8B030D-6E8A-4147-A177-3AD203B41FA5}">
                      <a16:colId xmlns:a16="http://schemas.microsoft.com/office/drawing/2014/main" val="3307007790"/>
                    </a:ext>
                  </a:extLst>
                </a:gridCol>
                <a:gridCol w="811162">
                  <a:extLst>
                    <a:ext uri="{9D8B030D-6E8A-4147-A177-3AD203B41FA5}">
                      <a16:colId xmlns:a16="http://schemas.microsoft.com/office/drawing/2014/main" val="4047265146"/>
                    </a:ext>
                  </a:extLst>
                </a:gridCol>
                <a:gridCol w="746020">
                  <a:extLst>
                    <a:ext uri="{9D8B030D-6E8A-4147-A177-3AD203B41FA5}">
                      <a16:colId xmlns:a16="http://schemas.microsoft.com/office/drawing/2014/main" val="1401059808"/>
                    </a:ext>
                  </a:extLst>
                </a:gridCol>
              </a:tblGrid>
              <a:tr h="640443">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ההפרש הממוצע מתוצאות המאמר</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peppers256</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lena</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house</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Finger</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print</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boat</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barbara</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Noise </a:t>
                      </a:r>
                      <a:r>
                        <a:rPr lang="en-US" sz="1400" dirty="0" err="1">
                          <a:effectLst/>
                          <a:latin typeface="David" panose="020E0502060401010101" pitchFamily="34" charset="-79"/>
                          <a:ea typeface="Calibri" panose="020F0502020204030204" pitchFamily="34" charset="0"/>
                          <a:cs typeface="David" panose="020E0502060401010101" pitchFamily="34" charset="-79"/>
                        </a:rPr>
                        <a:t>s.t.d</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662084097"/>
                  </a:ext>
                </a:extLst>
              </a:tr>
              <a:tr h="449086">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-3.55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44.95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45.12</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45.17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45.26</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45.16</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44.69</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1</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076470617"/>
                  </a:ext>
                </a:extLst>
              </a:tr>
              <a:tr h="423951">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-1.32</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42.23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42.28</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42.37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42.16</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42.09</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41.65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923301484"/>
                  </a:ext>
                </a:extLst>
              </a:tr>
              <a:tr h="406992">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-0.72</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37.23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37.97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37.97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36.05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36.55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36.77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854057457"/>
                  </a:ext>
                </a:extLst>
              </a:tr>
              <a:tr h="390035">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-0.55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33.75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34.79</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34.86</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31.92</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33.23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32.83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10</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670721798"/>
                  </a:ext>
                </a:extLst>
              </a:tr>
              <a:tr h="440909">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-0.25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32.01</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33.25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33.46</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29.74</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31.56</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30.66</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15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139789687"/>
                  </a:ext>
                </a:extLst>
              </a:tr>
              <a:tr h="373077">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-0.03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30.77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32.19</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32.47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28.23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30.36</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29.15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20</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383103086"/>
                  </a:ext>
                </a:extLst>
              </a:tr>
              <a:tr h="746153">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+0.02</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29.67</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31.17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31.37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27.09</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29.35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27.83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25</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350574205"/>
                  </a:ext>
                </a:extLst>
              </a:tr>
            </a:tbl>
          </a:graphicData>
        </a:graphic>
      </p:graphicFrame>
      <p:pic>
        <p:nvPicPr>
          <p:cNvPr id="13" name="תמונה 12">
            <a:extLst>
              <a:ext uri="{FF2B5EF4-FFF2-40B4-BE49-F238E27FC236}">
                <a16:creationId xmlns:a16="http://schemas.microsoft.com/office/drawing/2014/main" id="{E55C04E1-A452-40F0-A203-E0A1F8CBE962}"/>
              </a:ext>
            </a:extLst>
          </p:cNvPr>
          <p:cNvPicPr/>
          <p:nvPr/>
        </p:nvPicPr>
        <p:blipFill>
          <a:blip r:embed="rId5">
            <a:extLst>
              <a:ext uri="{28A0092B-C50C-407E-A947-70E740481C1C}">
                <a14:useLocalDpi xmlns:a14="http://schemas.microsoft.com/office/drawing/2010/main" val="0"/>
              </a:ext>
            </a:extLst>
          </a:blip>
          <a:stretch>
            <a:fillRect/>
          </a:stretch>
        </p:blipFill>
        <p:spPr>
          <a:xfrm>
            <a:off x="7561710" y="989947"/>
            <a:ext cx="3916005" cy="5703529"/>
          </a:xfrm>
          <a:prstGeom prst="rect">
            <a:avLst/>
          </a:prstGeom>
        </p:spPr>
      </p:pic>
    </p:spTree>
    <p:extLst>
      <p:ext uri="{BB962C8B-B14F-4D97-AF65-F5344CB8AC3E}">
        <p14:creationId xmlns:p14="http://schemas.microsoft.com/office/powerpoint/2010/main" val="2039821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78983"/>
            <a:ext cx="12191999" cy="7384641"/>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804720" y="198410"/>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סופר רזולוציה - מבוא ושלבי עבודה</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1165123" y="798326"/>
            <a:ext cx="10178915" cy="5428480"/>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1165124" y="963827"/>
            <a:ext cx="9971800" cy="5262979"/>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תחום הסופר רזולוציה נועד על מנת לאפשר לנו לעשות "זום" על תמונות מבלי לאבד מאיכות התמונה. אם תמונה צולמה באיכות גבוהה אפשר לעשות לה "זום" בקלות, אבל במקרה הסטנדרטי, למשל כאשר מסתכלים על מצלמות אבטחה, לא ניתן פשוט לעשות "זום" ולקבל תמונה באיכות טובה.</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הרשת שאתכנן משתמשת בטכניקה ללמידת תמונת ההפרש (</a:t>
            </a:r>
            <a:r>
              <a:rPr lang="en-US" sz="2400" dirty="0">
                <a:latin typeface="David" panose="020E0502060401010101" pitchFamily="34" charset="-79"/>
                <a:cs typeface="David" panose="020E0502060401010101" pitchFamily="34" charset="-79"/>
              </a:rPr>
              <a:t>residual image</a:t>
            </a:r>
            <a:r>
              <a:rPr lang="he-IL" sz="2400" dirty="0">
                <a:latin typeface="David" panose="020E0502060401010101" pitchFamily="34" charset="-79"/>
                <a:cs typeface="David" panose="020E0502060401010101" pitchFamily="34" charset="-79"/>
              </a:rPr>
              <a:t>) - ההפרש בין התמונה ברזולוציה גבוהה לבין התמונה ברזולוציה נמוכה שהוגדלה (</a:t>
            </a:r>
            <a:r>
              <a:rPr lang="en-US" sz="2400" dirty="0">
                <a:latin typeface="David" panose="020E0502060401010101" pitchFamily="34" charset="-79"/>
                <a:cs typeface="David" panose="020E0502060401010101" pitchFamily="34" charset="-79"/>
              </a:rPr>
              <a:t>upscale</a:t>
            </a:r>
            <a:r>
              <a:rPr lang="he-IL" sz="2400" dirty="0">
                <a:latin typeface="David" panose="020E0502060401010101" pitchFamily="34" charset="-79"/>
                <a:cs typeface="David" panose="020E0502060401010101" pitchFamily="34" charset="-79"/>
              </a:rPr>
              <a:t>) ע"י אינטרפולציית </a:t>
            </a:r>
            <a:r>
              <a:rPr lang="en-US" sz="2400" dirty="0">
                <a:latin typeface="David" panose="020E0502060401010101" pitchFamily="34" charset="-79"/>
                <a:cs typeface="David" panose="020E0502060401010101" pitchFamily="34" charset="-79"/>
              </a:rPr>
              <a:t>Bicubic</a:t>
            </a:r>
            <a:r>
              <a:rPr lang="he-IL" sz="2400" dirty="0">
                <a:latin typeface="David" panose="020E0502060401010101" pitchFamily="34" charset="-79"/>
                <a:cs typeface="David" panose="020E0502060401010101" pitchFamily="34" charset="-79"/>
              </a:rPr>
              <a:t>.</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שלבי העבודה:</a:t>
            </a:r>
          </a:p>
          <a:p>
            <a:pPr marL="285750" indent="-28575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תמונות בגודל </a:t>
            </a:r>
            <a:r>
              <a:rPr lang="en-US" sz="2400" dirty="0">
                <a:latin typeface="David" panose="020E0502060401010101" pitchFamily="34" charset="-79"/>
                <a:cs typeface="David" panose="020E0502060401010101" pitchFamily="34" charset="-79"/>
              </a:rPr>
              <a:t>100x100</a:t>
            </a:r>
            <a:r>
              <a:rPr lang="he-IL" sz="2400" dirty="0">
                <a:latin typeface="David" panose="020E0502060401010101" pitchFamily="34" charset="-79"/>
                <a:cs typeface="David" panose="020E0502060401010101" pitchFamily="34" charset="-79"/>
              </a:rPr>
              <a:t>, גווני אפור, יחס הגדלה 2</a:t>
            </a:r>
          </a:p>
          <a:p>
            <a:pPr marL="285750" indent="-28575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תמונות </a:t>
            </a:r>
            <a:r>
              <a:rPr lang="en-US" sz="2400" dirty="0">
                <a:latin typeface="David" panose="020E0502060401010101" pitchFamily="34" charset="-79"/>
                <a:cs typeface="David" panose="020E0502060401010101" pitchFamily="34" charset="-79"/>
              </a:rPr>
              <a:t>510x510</a:t>
            </a:r>
            <a:r>
              <a:rPr lang="he-IL" sz="2400" dirty="0">
                <a:latin typeface="David" panose="020E0502060401010101" pitchFamily="34" charset="-79"/>
                <a:cs typeface="David" panose="020E0502060401010101" pitchFamily="34" charset="-79"/>
              </a:rPr>
              <a:t>, גוונני אפור, יחס הגדלה 2</a:t>
            </a:r>
          </a:p>
          <a:p>
            <a:pPr marL="285750" indent="-28575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תמונות </a:t>
            </a:r>
            <a:r>
              <a:rPr lang="en-US" sz="2400" dirty="0">
                <a:latin typeface="David" panose="020E0502060401010101" pitchFamily="34" charset="-79"/>
                <a:cs typeface="David" panose="020E0502060401010101" pitchFamily="34" charset="-79"/>
              </a:rPr>
              <a:t>510x510</a:t>
            </a:r>
            <a:r>
              <a:rPr lang="he-IL" sz="2400" dirty="0">
                <a:latin typeface="David" panose="020E0502060401010101" pitchFamily="34" charset="-79"/>
                <a:cs typeface="David" panose="020E0502060401010101" pitchFamily="34" charset="-79"/>
              </a:rPr>
              <a:t>, גווני אפור, יחס הגדלה 3</a:t>
            </a:r>
          </a:p>
          <a:p>
            <a:pPr marL="285750" indent="-28575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תמונות </a:t>
            </a:r>
            <a:r>
              <a:rPr lang="en-US" sz="2400" dirty="0">
                <a:latin typeface="David" panose="020E0502060401010101" pitchFamily="34" charset="-79"/>
                <a:cs typeface="David" panose="020E0502060401010101" pitchFamily="34" charset="-79"/>
              </a:rPr>
              <a:t>510x510</a:t>
            </a:r>
            <a:r>
              <a:rPr lang="he-IL" sz="2400" dirty="0">
                <a:latin typeface="David" panose="020E0502060401010101" pitchFamily="34" charset="-79"/>
                <a:cs typeface="David" panose="020E0502060401010101" pitchFamily="34" charset="-79"/>
              </a:rPr>
              <a:t>, צבעוני, יחסי הגדלה 2 ו-3</a:t>
            </a:r>
            <a:endParaRPr lang="en-US" sz="2400" dirty="0">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spTree>
    <p:extLst>
      <p:ext uri="{BB962C8B-B14F-4D97-AF65-F5344CB8AC3E}">
        <p14:creationId xmlns:p14="http://schemas.microsoft.com/office/powerpoint/2010/main" val="628535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804720" y="198410"/>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סופר רזולוציה – פעולת המערכת</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pic>
        <p:nvPicPr>
          <p:cNvPr id="9" name="תמונה 8">
            <a:extLst>
              <a:ext uri="{FF2B5EF4-FFF2-40B4-BE49-F238E27FC236}">
                <a16:creationId xmlns:a16="http://schemas.microsoft.com/office/drawing/2014/main" id="{11C70712-09DE-4D57-BA1E-F27FD4120ECF}"/>
              </a:ext>
            </a:extLst>
          </p:cNvPr>
          <p:cNvPicPr/>
          <p:nvPr/>
        </p:nvPicPr>
        <p:blipFill>
          <a:blip r:embed="rId5">
            <a:extLst>
              <a:ext uri="{28A0092B-C50C-407E-A947-70E740481C1C}">
                <a14:useLocalDpi xmlns:a14="http://schemas.microsoft.com/office/drawing/2010/main" val="0"/>
              </a:ext>
            </a:extLst>
          </a:blip>
          <a:stretch>
            <a:fillRect/>
          </a:stretch>
        </p:blipFill>
        <p:spPr>
          <a:xfrm>
            <a:off x="5620343" y="1713807"/>
            <a:ext cx="6448510" cy="2828696"/>
          </a:xfrm>
          <a:prstGeom prst="rect">
            <a:avLst/>
          </a:prstGeom>
        </p:spPr>
      </p:pic>
      <p:pic>
        <p:nvPicPr>
          <p:cNvPr id="10" name="תמונה 9">
            <a:extLst>
              <a:ext uri="{FF2B5EF4-FFF2-40B4-BE49-F238E27FC236}">
                <a16:creationId xmlns:a16="http://schemas.microsoft.com/office/drawing/2014/main" id="{D69107C1-5027-4150-8189-A6F4FC96BFEE}"/>
              </a:ext>
            </a:extLst>
          </p:cNvPr>
          <p:cNvPicPr/>
          <p:nvPr/>
        </p:nvPicPr>
        <p:blipFill>
          <a:blip r:embed="rId6">
            <a:extLst>
              <a:ext uri="{28A0092B-C50C-407E-A947-70E740481C1C}">
                <a14:useLocalDpi xmlns:a14="http://schemas.microsoft.com/office/drawing/2010/main" val="0"/>
              </a:ext>
            </a:extLst>
          </a:blip>
          <a:stretch>
            <a:fillRect/>
          </a:stretch>
        </p:blipFill>
        <p:spPr>
          <a:xfrm>
            <a:off x="148428" y="1713807"/>
            <a:ext cx="5372777" cy="2828696"/>
          </a:xfrm>
          <a:prstGeom prst="rect">
            <a:avLst/>
          </a:prstGeom>
        </p:spPr>
      </p:pic>
      <p:sp>
        <p:nvSpPr>
          <p:cNvPr id="12" name="Rounded Rectangle 6">
            <a:extLst>
              <a:ext uri="{FF2B5EF4-FFF2-40B4-BE49-F238E27FC236}">
                <a16:creationId xmlns:a16="http://schemas.microsoft.com/office/drawing/2014/main" id="{0075B569-023C-490F-92E2-E7EDD655793A}"/>
              </a:ext>
            </a:extLst>
          </p:cNvPr>
          <p:cNvSpPr/>
          <p:nvPr/>
        </p:nvSpPr>
        <p:spPr>
          <a:xfrm>
            <a:off x="6493715" y="1017796"/>
            <a:ext cx="4639513" cy="593126"/>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he-IL" sz="2400" dirty="0">
                <a:solidFill>
                  <a:prstClr val="black"/>
                </a:solidFill>
                <a:latin typeface="David" panose="020E0502060401010101" pitchFamily="34" charset="-79"/>
                <a:cs typeface="David" panose="020E0502060401010101" pitchFamily="34" charset="-79"/>
              </a:rPr>
              <a:t>תרשים מלבנים לפעולת המערכת</a:t>
            </a:r>
            <a:endParaRPr lang="en-US" dirty="0">
              <a:latin typeface="David" panose="020E0502060401010101" pitchFamily="34" charset="-79"/>
              <a:cs typeface="David" panose="020E0502060401010101" pitchFamily="34" charset="-79"/>
            </a:endParaRPr>
          </a:p>
        </p:txBody>
      </p:sp>
      <p:sp>
        <p:nvSpPr>
          <p:cNvPr id="13" name="Rounded Rectangle 6">
            <a:extLst>
              <a:ext uri="{FF2B5EF4-FFF2-40B4-BE49-F238E27FC236}">
                <a16:creationId xmlns:a16="http://schemas.microsoft.com/office/drawing/2014/main" id="{060D2D38-5BE9-4FCF-B140-4EE80ED59F8B}"/>
              </a:ext>
            </a:extLst>
          </p:cNvPr>
          <p:cNvSpPr/>
          <p:nvPr/>
        </p:nvSpPr>
        <p:spPr>
          <a:xfrm>
            <a:off x="544975" y="1011226"/>
            <a:ext cx="4639513" cy="593126"/>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he-IL" sz="2400" dirty="0">
                <a:solidFill>
                  <a:prstClr val="black"/>
                </a:solidFill>
                <a:latin typeface="David" panose="020E0502060401010101" pitchFamily="34" charset="-79"/>
                <a:cs typeface="David" panose="020E0502060401010101" pitchFamily="34" charset="-79"/>
              </a:rPr>
              <a:t>תרשים מלבנים ליצירת ה-</a:t>
            </a:r>
            <a:r>
              <a:rPr lang="en-US" sz="2400" dirty="0">
                <a:solidFill>
                  <a:prstClr val="black"/>
                </a:solidFill>
                <a:latin typeface="David" panose="020E0502060401010101" pitchFamily="34" charset="-79"/>
                <a:cs typeface="David" panose="020E0502060401010101" pitchFamily="34" charset="-79"/>
              </a:rPr>
              <a:t>Dataset</a:t>
            </a:r>
            <a:endParaRPr lang="en-US" dirty="0">
              <a:latin typeface="David" panose="020E0502060401010101" pitchFamily="34" charset="-79"/>
              <a:cs typeface="David" panose="020E0502060401010101" pitchFamily="34" charset="-79"/>
            </a:endParaRPr>
          </a:p>
        </p:txBody>
      </p:sp>
      <p:sp>
        <p:nvSpPr>
          <p:cNvPr id="3" name="TextBox 2">
            <a:extLst>
              <a:ext uri="{FF2B5EF4-FFF2-40B4-BE49-F238E27FC236}">
                <a16:creationId xmlns:a16="http://schemas.microsoft.com/office/drawing/2014/main" id="{15F4DBC5-A1AE-454E-90B4-807C18FE1E9E}"/>
              </a:ext>
            </a:extLst>
          </p:cNvPr>
          <p:cNvSpPr txBox="1"/>
          <p:nvPr/>
        </p:nvSpPr>
        <p:spPr>
          <a:xfrm>
            <a:off x="2553375" y="2138242"/>
            <a:ext cx="504825" cy="369332"/>
          </a:xfrm>
          <a:prstGeom prst="rect">
            <a:avLst/>
          </a:prstGeom>
          <a:noFill/>
        </p:spPr>
        <p:txBody>
          <a:bodyPr wrap="square" rtlCol="1">
            <a:spAutoFit/>
          </a:bodyPr>
          <a:lstStyle/>
          <a:p>
            <a:pPr algn="r"/>
            <a:r>
              <a:rPr lang="he-IL" sz="900" dirty="0">
                <a:latin typeface="David" panose="020E0502060401010101" pitchFamily="34" charset="-79"/>
                <a:cs typeface="David" panose="020E0502060401010101" pitchFamily="34" charset="-79"/>
              </a:rPr>
              <a:t>הקטנה והגדלה</a:t>
            </a:r>
          </a:p>
        </p:txBody>
      </p:sp>
    </p:spTree>
    <p:extLst>
      <p:ext uri="{BB962C8B-B14F-4D97-AF65-F5344CB8AC3E}">
        <p14:creationId xmlns:p14="http://schemas.microsoft.com/office/powerpoint/2010/main" val="3581897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538856" y="49475"/>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ארכיטקטורת הרשת</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187032" y="3614578"/>
            <a:ext cx="11847652" cy="2757820"/>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427703" y="3614578"/>
            <a:ext cx="11312013" cy="2677656"/>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בחלק זה של הפרויקט ביצענו מעבר למישור התמונה, כלומר הכניסה לרשת היא תמונה והיציאה ממנה גם היא תמונה. </a:t>
            </a:r>
            <a:r>
              <a:rPr lang="he-IL" sz="2400" b="1" dirty="0">
                <a:latin typeface="David" panose="020E0502060401010101" pitchFamily="34" charset="-79"/>
                <a:cs typeface="David" panose="020E0502060401010101" pitchFamily="34" charset="-79"/>
              </a:rPr>
              <a:t>המעבר למישור התמונה צפוי לספק תוצאות טובות יותר.</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פעולת התמרת ה-</a:t>
            </a:r>
            <a:r>
              <a:rPr lang="en-US" sz="2400" dirty="0">
                <a:latin typeface="David" panose="020E0502060401010101" pitchFamily="34" charset="-79"/>
                <a:cs typeface="David" panose="020E0502060401010101" pitchFamily="34" charset="-79"/>
              </a:rPr>
              <a:t>DCT</a:t>
            </a:r>
            <a:r>
              <a:rPr lang="he-IL" sz="2400" dirty="0">
                <a:latin typeface="David" panose="020E0502060401010101" pitchFamily="34" charset="-79"/>
                <a:cs typeface="David" panose="020E0502060401010101" pitchFamily="34" charset="-79"/>
              </a:rPr>
              <a:t> וההתמרה ההפוכה </a:t>
            </a:r>
            <a:r>
              <a:rPr lang="en-US" sz="2400" dirty="0">
                <a:latin typeface="David" panose="020E0502060401010101" pitchFamily="34" charset="-79"/>
                <a:cs typeface="David" panose="020E0502060401010101" pitchFamily="34" charset="-79"/>
              </a:rPr>
              <a:t>IDCT</a:t>
            </a:r>
            <a:r>
              <a:rPr lang="he-IL" sz="2400" dirty="0">
                <a:latin typeface="David" panose="020E0502060401010101" pitchFamily="34" charset="-79"/>
                <a:cs typeface="David" panose="020E0502060401010101" pitchFamily="34" charset="-79"/>
              </a:rPr>
              <a:t> מבוצעת כעת בתוך הרשת ולכן נוספו שתי שכבות קונבוציה (בהתחלה ובסוף). שכבות אלה לא מתאמנות כלל.</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אך מדוע השכבות באמצע הפכו מ-</a:t>
            </a:r>
            <a:r>
              <a:rPr lang="en-US" sz="2400" dirty="0">
                <a:latin typeface="David" panose="020E0502060401010101" pitchFamily="34" charset="-79"/>
                <a:cs typeface="David" panose="020E0502060401010101" pitchFamily="34" charset="-79"/>
              </a:rPr>
              <a:t>Dense</a:t>
            </a:r>
            <a:r>
              <a:rPr lang="he-IL" sz="2400" dirty="0">
                <a:latin typeface="David" panose="020E0502060401010101" pitchFamily="34" charset="-79"/>
                <a:cs typeface="David" panose="020E0502060401010101" pitchFamily="34" charset="-79"/>
              </a:rPr>
              <a:t> ל-</a:t>
            </a:r>
            <a:r>
              <a:rPr lang="en-US" sz="2400" dirty="0">
                <a:latin typeface="David" panose="020E0502060401010101" pitchFamily="34" charset="-79"/>
                <a:cs typeface="David" panose="020E0502060401010101" pitchFamily="34" charset="-79"/>
              </a:rPr>
              <a:t>Conv2D</a:t>
            </a:r>
            <a:r>
              <a:rPr lang="he-IL" sz="2400" dirty="0">
                <a:latin typeface="David" panose="020E0502060401010101" pitchFamily="34" charset="-79"/>
                <a:cs typeface="David" panose="020E0502060401010101" pitchFamily="34" charset="-79"/>
              </a:rPr>
              <a:t>? התשובה בשקף הבא...</a:t>
            </a: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pic>
        <p:nvPicPr>
          <p:cNvPr id="14" name="תמונה 13">
            <a:extLst>
              <a:ext uri="{FF2B5EF4-FFF2-40B4-BE49-F238E27FC236}">
                <a16:creationId xmlns:a16="http://schemas.microsoft.com/office/drawing/2014/main" id="{E99A26C4-829E-4DBE-A818-757B92EB8A84}"/>
              </a:ext>
            </a:extLst>
          </p:cNvPr>
          <p:cNvPicPr/>
          <p:nvPr/>
        </p:nvPicPr>
        <p:blipFill>
          <a:blip r:embed="rId5">
            <a:extLst>
              <a:ext uri="{28A0092B-C50C-407E-A947-70E740481C1C}">
                <a14:useLocalDpi xmlns:a14="http://schemas.microsoft.com/office/drawing/2010/main" val="0"/>
              </a:ext>
            </a:extLst>
          </a:blip>
          <a:stretch>
            <a:fillRect/>
          </a:stretch>
        </p:blipFill>
        <p:spPr>
          <a:xfrm>
            <a:off x="2662213" y="642600"/>
            <a:ext cx="6405109" cy="2848600"/>
          </a:xfrm>
          <a:prstGeom prst="rect">
            <a:avLst/>
          </a:prstGeom>
        </p:spPr>
      </p:pic>
    </p:spTree>
    <p:extLst>
      <p:ext uri="{BB962C8B-B14F-4D97-AF65-F5344CB8AC3E}">
        <p14:creationId xmlns:p14="http://schemas.microsoft.com/office/powerpoint/2010/main" val="17065672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770088" y="179561"/>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מבנה רב שכבתי במישור התמונה</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231058" y="1266188"/>
            <a:ext cx="11729884" cy="3882332"/>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411736" y="1362868"/>
            <a:ext cx="11312013" cy="3785652"/>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אנו רוצים להשתמש בדיוק באותו רעיון אשר ביצענו ברשת הוקטורית של ניקוי רעשים (</a:t>
            </a:r>
            <a:r>
              <a:rPr lang="en-US" sz="2400" dirty="0">
                <a:latin typeface="David" panose="020E0502060401010101" pitchFamily="34" charset="-79"/>
                <a:cs typeface="David" panose="020E0502060401010101" pitchFamily="34" charset="-79"/>
              </a:rPr>
              <a:t>Denoising</a:t>
            </a:r>
            <a:r>
              <a:rPr lang="he-IL" sz="2400" dirty="0">
                <a:latin typeface="David" panose="020E0502060401010101" pitchFamily="34" charset="-79"/>
                <a:cs typeface="David" panose="020E0502060401010101" pitchFamily="34" charset="-79"/>
              </a:rPr>
              <a:t>) - אנו רוצים לעבור על וקטורים בגודל 81 המורכבים מפיקסל אחד מכל פס תדר.</a:t>
            </a:r>
          </a:p>
          <a:p>
            <a:pPr algn="r" rtl="1"/>
            <a:endParaRPr lang="en-US" sz="2400" dirty="0">
              <a:latin typeface="David" panose="020E0502060401010101" pitchFamily="34" charset="-79"/>
              <a:cs typeface="David" panose="020E0502060401010101" pitchFamily="34" charset="-79"/>
            </a:endParaRPr>
          </a:p>
          <a:p>
            <a:pPr algn="r" rtl="1"/>
            <a:r>
              <a:rPr lang="he-IL" sz="2400" b="1" dirty="0">
                <a:latin typeface="David" panose="020E0502060401010101" pitchFamily="34" charset="-79"/>
                <a:cs typeface="David" panose="020E0502060401010101" pitchFamily="34" charset="-79"/>
              </a:rPr>
              <a:t>על מנת לבצע זאת נשתמש בקונבולוציה דו ממדית עם גודל מסנן </a:t>
            </a:r>
            <a:r>
              <a:rPr lang="en-US" sz="2400" b="1" dirty="0">
                <a:latin typeface="David" panose="020E0502060401010101" pitchFamily="34" charset="-79"/>
                <a:cs typeface="David" panose="020E0502060401010101" pitchFamily="34" charset="-79"/>
              </a:rPr>
              <a:t>1X1</a:t>
            </a:r>
            <a:r>
              <a:rPr lang="he-IL" sz="2400" b="1" dirty="0">
                <a:latin typeface="David" panose="020E0502060401010101" pitchFamily="34" charset="-79"/>
                <a:cs typeface="David" panose="020E0502060401010101" pitchFamily="34" charset="-79"/>
              </a:rPr>
              <a:t>.</a:t>
            </a:r>
            <a:br>
              <a:rPr lang="he-IL" sz="2400" b="1" dirty="0">
                <a:latin typeface="David" panose="020E0502060401010101" pitchFamily="34" charset="-79"/>
                <a:cs typeface="David" panose="020E0502060401010101" pitchFamily="34" charset="-79"/>
              </a:rPr>
            </a:br>
            <a:r>
              <a:rPr lang="he-IL" sz="2400" b="1" dirty="0">
                <a:latin typeface="David" panose="020E0502060401010101" pitchFamily="34" charset="-79"/>
                <a:cs typeface="David" panose="020E0502060401010101" pitchFamily="34" charset="-79"/>
              </a:rPr>
              <a:t>הפעלת מסנן כזה שקולה לנוירון אחד שפועל על כל 81 השכבות וסורק את כל הפיקסלים.</a:t>
            </a:r>
            <a:br>
              <a:rPr lang="he-IL" sz="2400" b="1" dirty="0">
                <a:latin typeface="David" panose="020E0502060401010101" pitchFamily="34" charset="-79"/>
                <a:cs typeface="David" panose="020E0502060401010101" pitchFamily="34" charset="-79"/>
              </a:rPr>
            </a:br>
            <a:r>
              <a:rPr lang="he-IL" sz="2400" b="1" dirty="0">
                <a:latin typeface="David" panose="020E0502060401010101" pitchFamily="34" charset="-79"/>
                <a:cs typeface="David" panose="020E0502060401010101" pitchFamily="34" charset="-79"/>
              </a:rPr>
              <a:t>אם נקצה </a:t>
            </a:r>
            <a:r>
              <a:rPr lang="en-US" sz="2400" b="1" dirty="0">
                <a:latin typeface="David" panose="020E0502060401010101" pitchFamily="34" charset="-79"/>
                <a:cs typeface="David" panose="020E0502060401010101" pitchFamily="34" charset="-79"/>
              </a:rPr>
              <a:t>N</a:t>
            </a:r>
            <a:r>
              <a:rPr lang="he-IL" sz="2400" b="1" dirty="0">
                <a:latin typeface="David" panose="020E0502060401010101" pitchFamily="34" charset="-79"/>
                <a:cs typeface="David" panose="020E0502060401010101" pitchFamily="34" charset="-79"/>
              </a:rPr>
              <a:t> מסננים כאלה הדבר שקול ל-</a:t>
            </a:r>
            <a:r>
              <a:rPr lang="en-US" sz="2400" b="1" dirty="0">
                <a:latin typeface="David" panose="020E0502060401010101" pitchFamily="34" charset="-79"/>
                <a:cs typeface="David" panose="020E0502060401010101" pitchFamily="34" charset="-79"/>
              </a:rPr>
              <a:t>N</a:t>
            </a:r>
            <a:r>
              <a:rPr lang="he-IL" sz="2400" b="1" dirty="0">
                <a:latin typeface="David" panose="020E0502060401010101" pitchFamily="34" charset="-79"/>
                <a:cs typeface="David" panose="020E0502060401010101" pitchFamily="34" charset="-79"/>
              </a:rPr>
              <a:t> פרספקטרונים.</a:t>
            </a:r>
            <a:br>
              <a:rPr lang="he-IL" sz="2400" b="1" dirty="0">
                <a:latin typeface="David" panose="020E0502060401010101" pitchFamily="34" charset="-79"/>
                <a:cs typeface="David" panose="020E0502060401010101" pitchFamily="34" charset="-79"/>
              </a:rPr>
            </a:br>
            <a:r>
              <a:rPr lang="he-IL" sz="2400" b="1" dirty="0">
                <a:latin typeface="David" panose="020E0502060401010101" pitchFamily="34" charset="-79"/>
                <a:cs typeface="David" panose="020E0502060401010101" pitchFamily="34" charset="-79"/>
              </a:rPr>
              <a:t>בצורה זו אפשר ליצור מבנה רב שכבתי שזהה למבנה שבנינו ברשת הוקטורית של ניקוי רעשים.</a:t>
            </a:r>
          </a:p>
          <a:p>
            <a:pPr algn="r" rtl="1"/>
            <a:endParaRPr lang="he-IL" sz="2400" b="1"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חשוב לציין שאנו מקפידים שהרשת תישאר פשוטה. לאחר שהרשת תלמד את המקדמים אנו פשוט לוקחים אותם ומשתמשים בהם בדיוק באותה צורה כמו ברשת הוקטורית.</a:t>
            </a:r>
            <a:endParaRPr lang="en-US" sz="2400" dirty="0">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spTree>
    <p:extLst>
      <p:ext uri="{BB962C8B-B14F-4D97-AF65-F5344CB8AC3E}">
        <p14:creationId xmlns:p14="http://schemas.microsoft.com/office/powerpoint/2010/main" val="501473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770088" y="179561"/>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rtl="1"/>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מציאת הרשת הטובה ביותר (לפי מדד </a:t>
            </a:r>
            <a:r>
              <a:rPr lang="en-US"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PSNR</a:t>
            </a: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894116" y="937659"/>
            <a:ext cx="10403767" cy="1823581"/>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1002890" y="1034339"/>
            <a:ext cx="10057801" cy="1569660"/>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לפני בחינת התוצאות נבצע את המעבר לגודל הרצוי שהוא </a:t>
            </a:r>
            <a:r>
              <a:rPr lang="en-US" sz="2400" dirty="0">
                <a:latin typeface="David" panose="020E0502060401010101" pitchFamily="34" charset="-79"/>
                <a:cs typeface="David" panose="020E0502060401010101" pitchFamily="34" charset="-79"/>
              </a:rPr>
              <a:t>510x510</a:t>
            </a:r>
            <a:r>
              <a:rPr lang="he-IL" sz="2400" dirty="0">
                <a:latin typeface="David" panose="020E0502060401010101" pitchFamily="34" charset="-79"/>
                <a:cs typeface="David" panose="020E0502060401010101" pitchFamily="34" charset="-79"/>
              </a:rPr>
              <a:t> (יחס הגדלה 2).</a:t>
            </a:r>
            <a:br>
              <a:rPr lang="en-US"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נבצע זאת ע"י בניית </a:t>
            </a:r>
            <a:r>
              <a:rPr lang="en-US" sz="2400" dirty="0">
                <a:latin typeface="David" panose="020E0502060401010101" pitchFamily="34" charset="-79"/>
                <a:cs typeface="David" panose="020E0502060401010101" pitchFamily="34" charset="-79"/>
              </a:rPr>
              <a:t>Dataset</a:t>
            </a:r>
            <a:r>
              <a:rPr lang="he-IL" sz="2400" dirty="0">
                <a:latin typeface="David" panose="020E0502060401010101" pitchFamily="34" charset="-79"/>
                <a:cs typeface="David" panose="020E0502060401010101" pitchFamily="34" charset="-79"/>
              </a:rPr>
              <a:t> חדש של תמונות ואימון מחדש של כל הרשתות שאנו בוחנים.</a:t>
            </a:r>
          </a:p>
          <a:p>
            <a:pPr algn="r" rtl="1"/>
            <a:r>
              <a:rPr lang="he-IL" sz="2400" dirty="0">
                <a:latin typeface="David" panose="020E0502060401010101" pitchFamily="34" charset="-79"/>
                <a:cs typeface="David" panose="020E0502060401010101" pitchFamily="34" charset="-79"/>
              </a:rPr>
              <a:t>נבחן: שתי שכבות עם יותר פרספקטרונים, הוספת אקטיבציה של </a:t>
            </a:r>
            <a:r>
              <a:rPr lang="en-US" sz="2400" dirty="0">
                <a:latin typeface="David" panose="020E0502060401010101" pitchFamily="34" charset="-79"/>
                <a:cs typeface="David" panose="020E0502060401010101" pitchFamily="34" charset="-79"/>
              </a:rPr>
              <a:t>tanh</a:t>
            </a:r>
            <a:r>
              <a:rPr lang="he-IL" sz="2400" dirty="0">
                <a:latin typeface="David" panose="020E0502060401010101" pitchFamily="34" charset="-79"/>
                <a:cs typeface="David" panose="020E0502060401010101" pitchFamily="34" charset="-79"/>
              </a:rPr>
              <a:t> בשכבה האחרונה וכן שינוי של פונקציית האקטיבציה ל-</a:t>
            </a:r>
            <a:r>
              <a:rPr lang="en-US" sz="2400" dirty="0">
                <a:latin typeface="David" panose="020E0502060401010101" pitchFamily="34" charset="-79"/>
                <a:cs typeface="David" panose="020E0502060401010101" pitchFamily="34" charset="-79"/>
              </a:rPr>
              <a:t>tanh</a:t>
            </a:r>
            <a:r>
              <a:rPr lang="he-IL" sz="2400" dirty="0">
                <a:latin typeface="David" panose="020E0502060401010101" pitchFamily="34" charset="-79"/>
                <a:cs typeface="David" panose="020E0502060401010101" pitchFamily="34" charset="-79"/>
              </a:rPr>
              <a:t>.</a:t>
            </a:r>
            <a:endParaRPr lang="en-US" sz="2400" dirty="0">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graphicFrame>
        <p:nvGraphicFramePr>
          <p:cNvPr id="3" name="טבלה 2">
            <a:extLst>
              <a:ext uri="{FF2B5EF4-FFF2-40B4-BE49-F238E27FC236}">
                <a16:creationId xmlns:a16="http://schemas.microsoft.com/office/drawing/2014/main" id="{56B6584B-C164-4D4E-B75B-FF1E3A564C3E}"/>
              </a:ext>
            </a:extLst>
          </p:cNvPr>
          <p:cNvGraphicFramePr>
            <a:graphicFrameLocks noGrp="1"/>
          </p:cNvGraphicFramePr>
          <p:nvPr>
            <p:extLst>
              <p:ext uri="{D42A27DB-BD31-4B8C-83A1-F6EECF244321}">
                <p14:modId xmlns:p14="http://schemas.microsoft.com/office/powerpoint/2010/main" val="3124382973"/>
              </p:ext>
            </p:extLst>
          </p:nvPr>
        </p:nvGraphicFramePr>
        <p:xfrm>
          <a:off x="1242139" y="2927480"/>
          <a:ext cx="9707719" cy="3764280"/>
        </p:xfrm>
        <a:graphic>
          <a:graphicData uri="http://schemas.openxmlformats.org/drawingml/2006/table">
            <a:tbl>
              <a:tblPr rtl="1" firstRow="1" bandRow="1">
                <a:tableStyleId>{5C22544A-7EE6-4342-B048-85BDC9FD1C3A}</a:tableStyleId>
              </a:tblPr>
              <a:tblGrid>
                <a:gridCol w="2772698">
                  <a:extLst>
                    <a:ext uri="{9D8B030D-6E8A-4147-A177-3AD203B41FA5}">
                      <a16:colId xmlns:a16="http://schemas.microsoft.com/office/drawing/2014/main" val="2591601665"/>
                    </a:ext>
                  </a:extLst>
                </a:gridCol>
                <a:gridCol w="1516353">
                  <a:extLst>
                    <a:ext uri="{9D8B030D-6E8A-4147-A177-3AD203B41FA5}">
                      <a16:colId xmlns:a16="http://schemas.microsoft.com/office/drawing/2014/main" val="1522464156"/>
                    </a:ext>
                  </a:extLst>
                </a:gridCol>
                <a:gridCol w="1354667">
                  <a:extLst>
                    <a:ext uri="{9D8B030D-6E8A-4147-A177-3AD203B41FA5}">
                      <a16:colId xmlns:a16="http://schemas.microsoft.com/office/drawing/2014/main" val="2984835306"/>
                    </a:ext>
                  </a:extLst>
                </a:gridCol>
                <a:gridCol w="1354667">
                  <a:extLst>
                    <a:ext uri="{9D8B030D-6E8A-4147-A177-3AD203B41FA5}">
                      <a16:colId xmlns:a16="http://schemas.microsoft.com/office/drawing/2014/main" val="1896845242"/>
                    </a:ext>
                  </a:extLst>
                </a:gridCol>
                <a:gridCol w="1354667">
                  <a:extLst>
                    <a:ext uri="{9D8B030D-6E8A-4147-A177-3AD203B41FA5}">
                      <a16:colId xmlns:a16="http://schemas.microsoft.com/office/drawing/2014/main" val="2249920585"/>
                    </a:ext>
                  </a:extLst>
                </a:gridCol>
                <a:gridCol w="1354667">
                  <a:extLst>
                    <a:ext uri="{9D8B030D-6E8A-4147-A177-3AD203B41FA5}">
                      <a16:colId xmlns:a16="http://schemas.microsoft.com/office/drawing/2014/main" val="1120778533"/>
                    </a:ext>
                  </a:extLst>
                </a:gridCol>
              </a:tblGrid>
              <a:tr h="370840">
                <a:tc>
                  <a:txBody>
                    <a:bodyPr/>
                    <a:lstStyle/>
                    <a:p>
                      <a:pPr algn="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 </a:t>
                      </a: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DIV2K_valid_HR</a:t>
                      </a: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Urban100</a:t>
                      </a: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Manga109</a:t>
                      </a: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Flickr1024/Test</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שיפור ממוצע</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899185159"/>
                  </a:ext>
                </a:extLst>
              </a:tr>
              <a:tr h="370840">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Bicubic</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36.01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25.91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29.66</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26.29</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 </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073785478"/>
                  </a:ext>
                </a:extLst>
              </a:tr>
              <a:tr h="370840">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adam,4layers,256-256-256-256, relu</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37.96</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28.81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34.68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28.44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 </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550572672"/>
                  </a:ext>
                </a:extLst>
              </a:tr>
              <a:tr h="370840">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שיפור ב-</a:t>
                      </a:r>
                      <a:r>
                        <a:rPr lang="en-US" sz="1400">
                          <a:effectLst/>
                          <a:latin typeface="David" panose="020E0502060401010101" pitchFamily="34" charset="-79"/>
                          <a:ea typeface="Calibri" panose="020F0502020204030204" pitchFamily="34" charset="0"/>
                          <a:cs typeface="David" panose="020E0502060401010101" pitchFamily="34" charset="-79"/>
                        </a:rPr>
                        <a:t>dB</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1.95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2.90</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5.02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2.15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b="1">
                          <a:effectLst/>
                          <a:latin typeface="David" panose="020E0502060401010101" pitchFamily="34" charset="-79"/>
                          <a:ea typeface="Calibri" panose="020F0502020204030204" pitchFamily="34" charset="0"/>
                          <a:cs typeface="David" panose="020E0502060401010101" pitchFamily="34" charset="-79"/>
                        </a:rPr>
                        <a:t>3.01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838079952"/>
                  </a:ext>
                </a:extLst>
              </a:tr>
              <a:tr h="370840">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adam,2layers,1024-512, relu</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38.03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28.83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34.62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28.47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 </a:t>
                      </a:r>
                    </a:p>
                  </a:txBody>
                  <a:tcPr marL="68580" marR="68580" marT="0" marB="0"/>
                </a:tc>
                <a:extLst>
                  <a:ext uri="{0D108BD9-81ED-4DB2-BD59-A6C34878D82A}">
                    <a16:rowId xmlns:a16="http://schemas.microsoft.com/office/drawing/2014/main" val="2142193503"/>
                  </a:ext>
                </a:extLst>
              </a:tr>
              <a:tr h="370840">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שיפור ב-</a:t>
                      </a:r>
                      <a:r>
                        <a:rPr lang="en-US" sz="1400">
                          <a:effectLst/>
                          <a:latin typeface="David" panose="020E0502060401010101" pitchFamily="34" charset="-79"/>
                          <a:ea typeface="Calibri" panose="020F0502020204030204" pitchFamily="34" charset="0"/>
                          <a:cs typeface="David" panose="020E0502060401010101" pitchFamily="34" charset="-79"/>
                        </a:rPr>
                        <a:t>dB</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2.02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4.96</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2.18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b="1">
                          <a:effectLst/>
                          <a:latin typeface="David" panose="020E0502060401010101" pitchFamily="34" charset="-79"/>
                          <a:ea typeface="Calibri" panose="020F0502020204030204" pitchFamily="34" charset="0"/>
                          <a:cs typeface="David" panose="020E0502060401010101" pitchFamily="34" charset="-79"/>
                        </a:rPr>
                        <a:t>3.02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23798690"/>
                  </a:ext>
                </a:extLst>
              </a:tr>
              <a:tr h="370840">
                <a:tc>
                  <a:txBody>
                    <a:bodyPr/>
                    <a:lstStyle/>
                    <a:p>
                      <a:pPr algn="ctr" rtl="0">
                        <a:lnSpc>
                          <a:spcPct val="10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adam,4layers,256-256-256-256, </a:t>
                      </a:r>
                      <a:r>
                        <a:rPr lang="en-US" sz="1400" dirty="0" err="1">
                          <a:effectLst/>
                          <a:latin typeface="David" panose="020E0502060401010101" pitchFamily="34" charset="-79"/>
                          <a:ea typeface="Calibri" panose="020F0502020204030204" pitchFamily="34" charset="0"/>
                          <a:cs typeface="David" panose="020E0502060401010101" pitchFamily="34" charset="-79"/>
                        </a:rPr>
                        <a:t>relu+endTanh</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37.93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28.88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34.52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28.47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 </a:t>
                      </a:r>
                    </a:p>
                  </a:txBody>
                  <a:tcPr marL="68580" marR="68580" marT="0" marB="0"/>
                </a:tc>
                <a:extLst>
                  <a:ext uri="{0D108BD9-81ED-4DB2-BD59-A6C34878D82A}">
                    <a16:rowId xmlns:a16="http://schemas.microsoft.com/office/drawing/2014/main" val="3237477997"/>
                  </a:ext>
                </a:extLst>
              </a:tr>
              <a:tr h="370840">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שיפור ב-</a:t>
                      </a:r>
                      <a:r>
                        <a:rPr lang="en-US" sz="1400">
                          <a:effectLst/>
                          <a:latin typeface="David" panose="020E0502060401010101" pitchFamily="34" charset="-79"/>
                          <a:ea typeface="Calibri" panose="020F0502020204030204" pitchFamily="34" charset="0"/>
                          <a:cs typeface="David" panose="020E0502060401010101" pitchFamily="34" charset="-79"/>
                        </a:rPr>
                        <a:t>dB</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1.92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4.86</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2.18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b="1">
                          <a:effectLst/>
                          <a:latin typeface="David" panose="020E0502060401010101" pitchFamily="34" charset="-79"/>
                          <a:ea typeface="Calibri" panose="020F0502020204030204" pitchFamily="34" charset="0"/>
                          <a:cs typeface="David" panose="020E0502060401010101" pitchFamily="34" charset="-79"/>
                        </a:rPr>
                        <a:t>2.98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752768376"/>
                  </a:ext>
                </a:extLst>
              </a:tr>
              <a:tr h="370840">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adam,4layers,256-256-256-256, tanh</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36.97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26.93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31.66</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27.20</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 </a:t>
                      </a:r>
                    </a:p>
                  </a:txBody>
                  <a:tcPr marL="68580" marR="68580" marT="0" marB="0"/>
                </a:tc>
                <a:extLst>
                  <a:ext uri="{0D108BD9-81ED-4DB2-BD59-A6C34878D82A}">
                    <a16:rowId xmlns:a16="http://schemas.microsoft.com/office/drawing/2014/main" val="362975649"/>
                  </a:ext>
                </a:extLst>
              </a:tr>
              <a:tr h="370840">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שיפור ב-</a:t>
                      </a:r>
                      <a:r>
                        <a:rPr lang="en-US" sz="1400">
                          <a:effectLst/>
                          <a:latin typeface="David" panose="020E0502060401010101" pitchFamily="34" charset="-79"/>
                          <a:ea typeface="Calibri" panose="020F0502020204030204" pitchFamily="34" charset="0"/>
                          <a:cs typeface="David" panose="020E0502060401010101" pitchFamily="34" charset="-79"/>
                        </a:rPr>
                        <a:t>dB</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0.96</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1.02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2.00</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0.91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b="1" dirty="0">
                          <a:effectLst/>
                          <a:latin typeface="David" panose="020E0502060401010101" pitchFamily="34" charset="-79"/>
                          <a:ea typeface="Calibri" panose="020F0502020204030204" pitchFamily="34" charset="0"/>
                          <a:cs typeface="David" panose="020E0502060401010101" pitchFamily="34" charset="-79"/>
                        </a:rPr>
                        <a:t>1.22</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550364649"/>
                  </a:ext>
                </a:extLst>
              </a:tr>
            </a:tbl>
          </a:graphicData>
        </a:graphic>
      </p:graphicFrame>
    </p:spTree>
    <p:extLst>
      <p:ext uri="{BB962C8B-B14F-4D97-AF65-F5344CB8AC3E}">
        <p14:creationId xmlns:p14="http://schemas.microsoft.com/office/powerpoint/2010/main" val="35891516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770088" y="179561"/>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rtl="1"/>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מעבר לתמונות צבעוניות ביחסי הגדלה 2 ו-3</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599458" y="931261"/>
            <a:ext cx="10993084" cy="1823581"/>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708232" y="1027941"/>
            <a:ext cx="10707329" cy="1569660"/>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על מנת לבצע סופר רזולוציה על תמונה צבעונית עלינו לעבור ממרחב </a:t>
            </a:r>
            <a:r>
              <a:rPr lang="en-US" sz="2400" dirty="0">
                <a:latin typeface="David" panose="020E0502060401010101" pitchFamily="34" charset="-79"/>
                <a:cs typeface="David" panose="020E0502060401010101" pitchFamily="34" charset="-79"/>
              </a:rPr>
              <a:t>RGB</a:t>
            </a:r>
            <a:r>
              <a:rPr lang="he-IL" sz="2400" dirty="0">
                <a:latin typeface="David" panose="020E0502060401010101" pitchFamily="34" charset="-79"/>
                <a:cs typeface="David" panose="020E0502060401010101" pitchFamily="34" charset="-79"/>
              </a:rPr>
              <a:t> למרחב </a:t>
            </a:r>
            <a:r>
              <a:rPr lang="en-US" sz="2400" dirty="0">
                <a:latin typeface="David" panose="020E0502060401010101" pitchFamily="34" charset="-79"/>
                <a:cs typeface="David" panose="020E0502060401010101" pitchFamily="34" charset="-79"/>
              </a:rPr>
              <a:t>YCbCr</a:t>
            </a:r>
            <a:r>
              <a:rPr lang="he-IL" sz="2400" dirty="0">
                <a:latin typeface="David" panose="020E0502060401010101" pitchFamily="34" charset="-79"/>
                <a:cs typeface="David" panose="020E0502060401010101" pitchFamily="34" charset="-79"/>
              </a:rPr>
              <a:t>. כאשר עוברים למרחב </a:t>
            </a:r>
            <a:r>
              <a:rPr lang="en-US" sz="2400" dirty="0">
                <a:latin typeface="David" panose="020E0502060401010101" pitchFamily="34" charset="-79"/>
                <a:cs typeface="David" panose="020E0502060401010101" pitchFamily="34" charset="-79"/>
              </a:rPr>
              <a:t>YCbCr</a:t>
            </a:r>
            <a:r>
              <a:rPr lang="he-IL" sz="2400" dirty="0">
                <a:latin typeface="David" panose="020E0502060401010101" pitchFamily="34" charset="-79"/>
                <a:cs typeface="David" panose="020E0502060401010101" pitchFamily="34" charset="-79"/>
              </a:rPr>
              <a:t> מספיק לבצע את תיקון הרשת רק על ערוץ ה-</a:t>
            </a:r>
            <a:r>
              <a:rPr lang="en-US" sz="2400" dirty="0">
                <a:latin typeface="David" panose="020E0502060401010101" pitchFamily="34" charset="-79"/>
                <a:cs typeface="David" panose="020E0502060401010101" pitchFamily="34" charset="-79"/>
              </a:rPr>
              <a:t>Y</a:t>
            </a:r>
            <a:r>
              <a:rPr lang="he-IL" sz="2400" dirty="0">
                <a:latin typeface="David" panose="020E0502060401010101" pitchFamily="34" charset="-79"/>
                <a:cs typeface="David" panose="020E0502060401010101" pitchFamily="34" charset="-79"/>
              </a:rPr>
              <a:t> ואילו את ערוצים </a:t>
            </a:r>
            <a:r>
              <a:rPr lang="en-US" sz="2400" dirty="0">
                <a:latin typeface="David" panose="020E0502060401010101" pitchFamily="34" charset="-79"/>
                <a:cs typeface="David" panose="020E0502060401010101" pitchFamily="34" charset="-79"/>
              </a:rPr>
              <a:t>Cb</a:t>
            </a:r>
            <a:r>
              <a:rPr lang="he-IL" sz="2400" dirty="0">
                <a:latin typeface="David" panose="020E0502060401010101" pitchFamily="34" charset="-79"/>
                <a:cs typeface="David" panose="020E0502060401010101" pitchFamily="34" charset="-79"/>
              </a:rPr>
              <a:t> ו-</a:t>
            </a:r>
            <a:r>
              <a:rPr lang="en-US" sz="2400" dirty="0">
                <a:latin typeface="David" panose="020E0502060401010101" pitchFamily="34" charset="-79"/>
                <a:cs typeface="David" panose="020E0502060401010101" pitchFamily="34" charset="-79"/>
              </a:rPr>
              <a:t>Cr</a:t>
            </a:r>
            <a:r>
              <a:rPr lang="he-IL" sz="2400" dirty="0">
                <a:latin typeface="David" panose="020E0502060401010101" pitchFamily="34" charset="-79"/>
                <a:cs typeface="David" panose="020E0502060401010101" pitchFamily="34" charset="-79"/>
              </a:rPr>
              <a:t> להעביר פשוט באינטרפולציית </a:t>
            </a:r>
            <a:r>
              <a:rPr lang="en-US" sz="2400" dirty="0">
                <a:latin typeface="David" panose="020E0502060401010101" pitchFamily="34" charset="-79"/>
                <a:cs typeface="David" panose="020E0502060401010101" pitchFamily="34" charset="-79"/>
              </a:rPr>
              <a:t>Bicubic</a:t>
            </a:r>
            <a:r>
              <a:rPr lang="he-IL" sz="2400" dirty="0">
                <a:latin typeface="David" panose="020E0502060401010101" pitchFamily="34" charset="-79"/>
                <a:cs typeface="David" panose="020E0502060401010101" pitchFamily="34" charset="-79"/>
              </a:rPr>
              <a:t>.</a:t>
            </a:r>
            <a:br>
              <a:rPr lang="he-IL" sz="2400" dirty="0">
                <a:latin typeface="David" panose="020E0502060401010101" pitchFamily="34" charset="-79"/>
                <a:cs typeface="David" panose="020E0502060401010101" pitchFamily="34" charset="-79"/>
              </a:rPr>
            </a:br>
            <a:r>
              <a:rPr lang="he-IL" sz="2400" b="1" dirty="0">
                <a:latin typeface="David" panose="020E0502060401010101" pitchFamily="34" charset="-79"/>
                <a:cs typeface="David" panose="020E0502060401010101" pitchFamily="34" charset="-79"/>
              </a:rPr>
              <a:t>המעבר למרחב </a:t>
            </a:r>
            <a:r>
              <a:rPr lang="en-US" sz="2400" b="1" dirty="0">
                <a:latin typeface="David" panose="020E0502060401010101" pitchFamily="34" charset="-79"/>
                <a:cs typeface="David" panose="020E0502060401010101" pitchFamily="34" charset="-79"/>
              </a:rPr>
              <a:t>YCbCr</a:t>
            </a:r>
            <a:r>
              <a:rPr lang="he-IL" sz="2400" b="1" dirty="0">
                <a:latin typeface="David" panose="020E0502060401010101" pitchFamily="34" charset="-79"/>
                <a:cs typeface="David" panose="020E0502060401010101" pitchFamily="34" charset="-79"/>
              </a:rPr>
              <a:t> חוסך לנו את השימוש ב-3 רשתות שונות עבור </a:t>
            </a:r>
            <a:r>
              <a:rPr lang="en-US" sz="2400" b="1" dirty="0">
                <a:latin typeface="David" panose="020E0502060401010101" pitchFamily="34" charset="-79"/>
                <a:cs typeface="David" panose="020E0502060401010101" pitchFamily="34" charset="-79"/>
              </a:rPr>
              <a:t>R,G,B</a:t>
            </a:r>
            <a:r>
              <a:rPr lang="he-IL" sz="2400" b="1" dirty="0">
                <a:latin typeface="David" panose="020E0502060401010101" pitchFamily="34" charset="-79"/>
                <a:cs typeface="David" panose="020E0502060401010101" pitchFamily="34" charset="-79"/>
              </a:rPr>
              <a:t> בנפרד.</a:t>
            </a:r>
            <a:endParaRPr lang="en-US" sz="2400" b="1" dirty="0">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pic>
        <p:nvPicPr>
          <p:cNvPr id="9" name="תמונה 8">
            <a:extLst>
              <a:ext uri="{FF2B5EF4-FFF2-40B4-BE49-F238E27FC236}">
                <a16:creationId xmlns:a16="http://schemas.microsoft.com/office/drawing/2014/main" id="{BD836C00-F27B-4BDF-9A41-D9761E50660F}"/>
              </a:ext>
            </a:extLst>
          </p:cNvPr>
          <p:cNvPicPr/>
          <p:nvPr/>
        </p:nvPicPr>
        <p:blipFill>
          <a:blip r:embed="rId5">
            <a:extLst>
              <a:ext uri="{28A0092B-C50C-407E-A947-70E740481C1C}">
                <a14:useLocalDpi xmlns:a14="http://schemas.microsoft.com/office/drawing/2010/main" val="0"/>
              </a:ext>
            </a:extLst>
          </a:blip>
          <a:stretch>
            <a:fillRect/>
          </a:stretch>
        </p:blipFill>
        <p:spPr>
          <a:xfrm>
            <a:off x="1915595" y="2846786"/>
            <a:ext cx="8360810" cy="3919270"/>
          </a:xfrm>
          <a:prstGeom prst="rect">
            <a:avLst/>
          </a:prstGeom>
        </p:spPr>
      </p:pic>
    </p:spTree>
    <p:extLst>
      <p:ext uri="{BB962C8B-B14F-4D97-AF65-F5344CB8AC3E}">
        <p14:creationId xmlns:p14="http://schemas.microsoft.com/office/powerpoint/2010/main" val="4152210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804720" y="198410"/>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מבוא</a:t>
            </a:r>
          </a:p>
        </p:txBody>
      </p:sp>
      <p:sp>
        <p:nvSpPr>
          <p:cNvPr id="7" name="Rounded Rectangle 6">
            <a:extLst>
              <a:ext uri="{FF2B5EF4-FFF2-40B4-BE49-F238E27FC236}">
                <a16:creationId xmlns:a16="http://schemas.microsoft.com/office/drawing/2014/main" id="{9F5BFD4F-6DDE-E941-A9D2-297E2A2347C4}"/>
              </a:ext>
            </a:extLst>
          </p:cNvPr>
          <p:cNvSpPr/>
          <p:nvPr/>
        </p:nvSpPr>
        <p:spPr>
          <a:xfrm>
            <a:off x="1055077" y="798327"/>
            <a:ext cx="10288962" cy="3052387"/>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1609440" y="963827"/>
            <a:ext cx="9292281" cy="2677656"/>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שיפור איכות תמונות הינו תחום מחקר פעיל ומרכזי עם יישומים אזרחיים וצבאיים, בין היתר עבור מצלמות דיגיטליות, פלאפונים חכמים ועוד.</a:t>
            </a:r>
          </a:p>
          <a:p>
            <a:pPr algn="r" rtl="1"/>
            <a:r>
              <a:rPr lang="he-IL" sz="2400" dirty="0">
                <a:latin typeface="David" panose="020E0502060401010101" pitchFamily="34" charset="-79"/>
                <a:cs typeface="David" panose="020E0502060401010101" pitchFamily="34" charset="-79"/>
              </a:rPr>
              <a:t>נדון בשלושה מנגנוני קלקול נפוצים בתהליך רכישת תמונה ותיקונם:</a:t>
            </a:r>
          </a:p>
          <a:p>
            <a:pPr algn="r" rtl="1"/>
            <a:r>
              <a:rPr lang="he-IL" sz="2400" dirty="0">
                <a:latin typeface="David" panose="020E0502060401010101" pitchFamily="34" charset="-79"/>
                <a:cs typeface="David" panose="020E0502060401010101" pitchFamily="34" charset="-79"/>
              </a:rPr>
              <a:t>ניקוי רעשים, סופר רזולוציה ושילובם יחד.</a:t>
            </a:r>
          </a:p>
          <a:p>
            <a:pPr algn="r" rtl="1"/>
            <a:endParaRPr lang="he-IL" sz="2400" dirty="0">
              <a:latin typeface="David" panose="020E0502060401010101" pitchFamily="34" charset="-79"/>
              <a:cs typeface="David" panose="020E0502060401010101" pitchFamily="34" charset="-79"/>
            </a:endParaRPr>
          </a:p>
          <a:p>
            <a:pPr algn="r" rtl="1"/>
            <a:r>
              <a:rPr lang="he-IL" sz="2400" b="1" dirty="0">
                <a:latin typeface="David" panose="020E0502060401010101" pitchFamily="34" charset="-79"/>
                <a:cs typeface="David" panose="020E0502060401010101" pitchFamily="34" charset="-79"/>
              </a:rPr>
              <a:t>היתרון ההנדסי המהותי של מחקר זה הוא יצירת פתרונות "זולים" מאוד חישובית לבעיות מורכבות אלה וכן פתרון גנרי עבור בעיות שונות.</a:t>
            </a:r>
            <a:endParaRPr lang="en-US" b="1" dirty="0"/>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grpSp>
        <p:nvGrpSpPr>
          <p:cNvPr id="16" name="קבוצה 15">
            <a:extLst>
              <a:ext uri="{FF2B5EF4-FFF2-40B4-BE49-F238E27FC236}">
                <a16:creationId xmlns:a16="http://schemas.microsoft.com/office/drawing/2014/main" id="{FF833D9E-DE70-4DCF-BCE7-47C91326322F}"/>
              </a:ext>
            </a:extLst>
          </p:cNvPr>
          <p:cNvGrpSpPr/>
          <p:nvPr/>
        </p:nvGrpSpPr>
        <p:grpSpPr>
          <a:xfrm>
            <a:off x="499367" y="4290213"/>
            <a:ext cx="5385276" cy="2153883"/>
            <a:chOff x="272512" y="4290213"/>
            <a:chExt cx="5385276" cy="2153883"/>
          </a:xfrm>
        </p:grpSpPr>
        <p:pic>
          <p:nvPicPr>
            <p:cNvPr id="6" name="תמונה 5">
              <a:extLst>
                <a:ext uri="{FF2B5EF4-FFF2-40B4-BE49-F238E27FC236}">
                  <a16:creationId xmlns:a16="http://schemas.microsoft.com/office/drawing/2014/main" id="{CB0C2FCB-6F2A-4A3B-AE66-731EDC55B190}"/>
                </a:ext>
              </a:extLst>
            </p:cNvPr>
            <p:cNvPicPr>
              <a:picLocks noChangeAspect="1"/>
            </p:cNvPicPr>
            <p:nvPr/>
          </p:nvPicPr>
          <p:blipFill>
            <a:blip r:embed="rId5"/>
            <a:stretch>
              <a:fillRect/>
            </a:stretch>
          </p:blipFill>
          <p:spPr>
            <a:xfrm>
              <a:off x="272512" y="4290213"/>
              <a:ext cx="2135785" cy="2153883"/>
            </a:xfrm>
            <a:prstGeom prst="roundRect">
              <a:avLst>
                <a:gd name="adj" fmla="val 8594"/>
              </a:avLst>
            </a:prstGeom>
            <a:solidFill>
              <a:srgbClr val="FFFFFF">
                <a:shade val="85000"/>
              </a:srgbClr>
            </a:solidFill>
            <a:ln>
              <a:noFill/>
            </a:ln>
            <a:effectLst/>
          </p:spPr>
        </p:pic>
        <p:pic>
          <p:nvPicPr>
            <p:cNvPr id="14" name="תמונה 13">
              <a:extLst>
                <a:ext uri="{FF2B5EF4-FFF2-40B4-BE49-F238E27FC236}">
                  <a16:creationId xmlns:a16="http://schemas.microsoft.com/office/drawing/2014/main" id="{BB50550E-848B-4D87-AF73-F1ADADC3086C}"/>
                </a:ext>
              </a:extLst>
            </p:cNvPr>
            <p:cNvPicPr>
              <a:picLocks noChangeAspect="1"/>
            </p:cNvPicPr>
            <p:nvPr/>
          </p:nvPicPr>
          <p:blipFill>
            <a:blip r:embed="rId6"/>
            <a:stretch>
              <a:fillRect/>
            </a:stretch>
          </p:blipFill>
          <p:spPr>
            <a:xfrm>
              <a:off x="3482184" y="4297634"/>
              <a:ext cx="2175604" cy="2139040"/>
            </a:xfrm>
            <a:prstGeom prst="roundRect">
              <a:avLst>
                <a:gd name="adj" fmla="val 8594"/>
              </a:avLst>
            </a:prstGeom>
            <a:solidFill>
              <a:srgbClr val="FFFFFF">
                <a:shade val="85000"/>
              </a:srgbClr>
            </a:solidFill>
            <a:ln>
              <a:noFill/>
            </a:ln>
            <a:effectLst/>
          </p:spPr>
        </p:pic>
        <p:sp>
          <p:nvSpPr>
            <p:cNvPr id="15" name="Right Arrow 8">
              <a:extLst>
                <a:ext uri="{FF2B5EF4-FFF2-40B4-BE49-F238E27FC236}">
                  <a16:creationId xmlns:a16="http://schemas.microsoft.com/office/drawing/2014/main" id="{FAC86C5D-AFA0-45D2-AF5D-7C60784FBD8E}"/>
                </a:ext>
              </a:extLst>
            </p:cNvPr>
            <p:cNvSpPr/>
            <p:nvPr/>
          </p:nvSpPr>
          <p:spPr>
            <a:xfrm>
              <a:off x="2585123" y="5024895"/>
              <a:ext cx="720235" cy="742837"/>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ln>
                  <a:solidFill>
                    <a:schemeClr val="tx1"/>
                  </a:solidFill>
                </a:ln>
              </a:endParaRPr>
            </a:p>
          </p:txBody>
        </p:sp>
      </p:grpSp>
      <p:grpSp>
        <p:nvGrpSpPr>
          <p:cNvPr id="4" name="קבוצה 3">
            <a:extLst>
              <a:ext uri="{FF2B5EF4-FFF2-40B4-BE49-F238E27FC236}">
                <a16:creationId xmlns:a16="http://schemas.microsoft.com/office/drawing/2014/main" id="{63F65F4A-9246-439A-8AD2-3ABD17FA93BB}"/>
              </a:ext>
            </a:extLst>
          </p:cNvPr>
          <p:cNvGrpSpPr/>
          <p:nvPr/>
        </p:nvGrpSpPr>
        <p:grpSpPr>
          <a:xfrm>
            <a:off x="6372943" y="4310364"/>
            <a:ext cx="5353692" cy="2133733"/>
            <a:chOff x="6372943" y="4310364"/>
            <a:chExt cx="5353692" cy="2133733"/>
          </a:xfrm>
        </p:grpSpPr>
        <p:sp>
          <p:nvSpPr>
            <p:cNvPr id="9" name="Right Arrow 8">
              <a:extLst>
                <a:ext uri="{FF2B5EF4-FFF2-40B4-BE49-F238E27FC236}">
                  <a16:creationId xmlns:a16="http://schemas.microsoft.com/office/drawing/2014/main" id="{0D0EC81B-F5F7-7D46-B706-E6189E0A7121}"/>
                </a:ext>
              </a:extLst>
            </p:cNvPr>
            <p:cNvSpPr/>
            <p:nvPr/>
          </p:nvSpPr>
          <p:spPr>
            <a:xfrm>
              <a:off x="8708858" y="5001957"/>
              <a:ext cx="720235" cy="742837"/>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ln>
                  <a:solidFill>
                    <a:schemeClr val="tx1"/>
                  </a:solidFill>
                </a:ln>
              </a:endParaRPr>
            </a:p>
          </p:txBody>
        </p:sp>
        <p:pic>
          <p:nvPicPr>
            <p:cNvPr id="17" name="תמונה 16">
              <a:extLst>
                <a:ext uri="{FF2B5EF4-FFF2-40B4-BE49-F238E27FC236}">
                  <a16:creationId xmlns:a16="http://schemas.microsoft.com/office/drawing/2014/main" id="{74646F58-5FD4-4D2D-83AC-09F90F1D5BBE}"/>
                </a:ext>
              </a:extLst>
            </p:cNvPr>
            <p:cNvPicPr>
              <a:picLocks noChangeAspect="1"/>
            </p:cNvPicPr>
            <p:nvPr/>
          </p:nvPicPr>
          <p:blipFill>
            <a:blip r:embed="rId7"/>
            <a:stretch>
              <a:fillRect/>
            </a:stretch>
          </p:blipFill>
          <p:spPr>
            <a:xfrm>
              <a:off x="9616560" y="4322929"/>
              <a:ext cx="2110075" cy="2095572"/>
            </a:xfrm>
            <a:prstGeom prst="roundRect">
              <a:avLst>
                <a:gd name="adj" fmla="val 8594"/>
              </a:avLst>
            </a:prstGeom>
            <a:solidFill>
              <a:srgbClr val="FFFFFF">
                <a:shade val="85000"/>
              </a:srgbClr>
            </a:solidFill>
            <a:ln>
              <a:noFill/>
            </a:ln>
            <a:effectLst/>
          </p:spPr>
        </p:pic>
        <p:pic>
          <p:nvPicPr>
            <p:cNvPr id="18" name="תמונה 17">
              <a:extLst>
                <a:ext uri="{FF2B5EF4-FFF2-40B4-BE49-F238E27FC236}">
                  <a16:creationId xmlns:a16="http://schemas.microsoft.com/office/drawing/2014/main" id="{032F9C2C-EA99-4239-A71B-0C2E4F79E9A4}"/>
                </a:ext>
              </a:extLst>
            </p:cNvPr>
            <p:cNvPicPr>
              <a:picLocks noChangeAspect="1"/>
            </p:cNvPicPr>
            <p:nvPr/>
          </p:nvPicPr>
          <p:blipFill>
            <a:blip r:embed="rId8"/>
            <a:stretch>
              <a:fillRect/>
            </a:stretch>
          </p:blipFill>
          <p:spPr>
            <a:xfrm>
              <a:off x="6372943" y="4310364"/>
              <a:ext cx="2148448" cy="2133733"/>
            </a:xfrm>
            <a:prstGeom prst="roundRect">
              <a:avLst>
                <a:gd name="adj" fmla="val 8594"/>
              </a:avLst>
            </a:prstGeom>
            <a:solidFill>
              <a:srgbClr val="FFFFFF">
                <a:shade val="85000"/>
              </a:srgbClr>
            </a:solidFill>
            <a:ln>
              <a:noFill/>
            </a:ln>
            <a:effectLst/>
          </p:spPr>
        </p:pic>
      </p:grpSp>
    </p:spTree>
    <p:extLst>
      <p:ext uri="{BB962C8B-B14F-4D97-AF65-F5344CB8AC3E}">
        <p14:creationId xmlns:p14="http://schemas.microsoft.com/office/powerpoint/2010/main" val="35859053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770088" y="179561"/>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rtl="1"/>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הצגת התוצאות – סופר רזולוציה</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graphicFrame>
        <p:nvGraphicFramePr>
          <p:cNvPr id="3" name="טבלה 2">
            <a:extLst>
              <a:ext uri="{FF2B5EF4-FFF2-40B4-BE49-F238E27FC236}">
                <a16:creationId xmlns:a16="http://schemas.microsoft.com/office/drawing/2014/main" id="{E7289C59-4CAE-448E-92D2-E5042A9B9B19}"/>
              </a:ext>
            </a:extLst>
          </p:cNvPr>
          <p:cNvGraphicFramePr>
            <a:graphicFrameLocks noGrp="1"/>
          </p:cNvGraphicFramePr>
          <p:nvPr>
            <p:extLst>
              <p:ext uri="{D42A27DB-BD31-4B8C-83A1-F6EECF244321}">
                <p14:modId xmlns:p14="http://schemas.microsoft.com/office/powerpoint/2010/main" val="2269283222"/>
              </p:ext>
            </p:extLst>
          </p:nvPr>
        </p:nvGraphicFramePr>
        <p:xfrm>
          <a:off x="75358" y="1579304"/>
          <a:ext cx="5418314" cy="1489315"/>
        </p:xfrm>
        <a:graphic>
          <a:graphicData uri="http://schemas.openxmlformats.org/drawingml/2006/table">
            <a:tbl>
              <a:tblPr rtl="1" firstRow="1" bandRow="1">
                <a:tableStyleId>{5C22544A-7EE6-4342-B048-85BDC9FD1C3A}</a:tableStyleId>
              </a:tblPr>
              <a:tblGrid>
                <a:gridCol w="990244">
                  <a:extLst>
                    <a:ext uri="{9D8B030D-6E8A-4147-A177-3AD203B41FA5}">
                      <a16:colId xmlns:a16="http://schemas.microsoft.com/office/drawing/2014/main" val="624504013"/>
                    </a:ext>
                  </a:extLst>
                </a:gridCol>
                <a:gridCol w="929390">
                  <a:extLst>
                    <a:ext uri="{9D8B030D-6E8A-4147-A177-3AD203B41FA5}">
                      <a16:colId xmlns:a16="http://schemas.microsoft.com/office/drawing/2014/main" val="3633695529"/>
                    </a:ext>
                  </a:extLst>
                </a:gridCol>
                <a:gridCol w="779489">
                  <a:extLst>
                    <a:ext uri="{9D8B030D-6E8A-4147-A177-3AD203B41FA5}">
                      <a16:colId xmlns:a16="http://schemas.microsoft.com/office/drawing/2014/main" val="2239701325"/>
                    </a:ext>
                  </a:extLst>
                </a:gridCol>
                <a:gridCol w="954317">
                  <a:extLst>
                    <a:ext uri="{9D8B030D-6E8A-4147-A177-3AD203B41FA5}">
                      <a16:colId xmlns:a16="http://schemas.microsoft.com/office/drawing/2014/main" val="1914006712"/>
                    </a:ext>
                  </a:extLst>
                </a:gridCol>
                <a:gridCol w="859417">
                  <a:extLst>
                    <a:ext uri="{9D8B030D-6E8A-4147-A177-3AD203B41FA5}">
                      <a16:colId xmlns:a16="http://schemas.microsoft.com/office/drawing/2014/main" val="2894099436"/>
                    </a:ext>
                  </a:extLst>
                </a:gridCol>
                <a:gridCol w="905457">
                  <a:extLst>
                    <a:ext uri="{9D8B030D-6E8A-4147-A177-3AD203B41FA5}">
                      <a16:colId xmlns:a16="http://schemas.microsoft.com/office/drawing/2014/main" val="2971027103"/>
                    </a:ext>
                  </a:extLst>
                </a:gridCol>
              </a:tblGrid>
              <a:tr h="45731">
                <a:tc>
                  <a:txBody>
                    <a:bodyPr/>
                    <a:lstStyle/>
                    <a:p>
                      <a:pPr algn="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 </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DIV2K_</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err="1">
                          <a:effectLst/>
                          <a:latin typeface="David" panose="020E0502060401010101" pitchFamily="34" charset="-79"/>
                          <a:ea typeface="Calibri" panose="020F0502020204030204" pitchFamily="34" charset="0"/>
                          <a:cs typeface="David" panose="020E0502060401010101" pitchFamily="34" charset="-79"/>
                        </a:rPr>
                        <a:t>valid_HR</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Urban</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100</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MANGA</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109</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Flickr1024</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/Test</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שיפור ממוצע</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891925528"/>
                  </a:ext>
                </a:extLst>
              </a:tr>
              <a:tr h="292328">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Bicubic</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37.37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27.23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30.98</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27.62</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 </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017058285"/>
                  </a:ext>
                </a:extLst>
              </a:tr>
              <a:tr h="292328">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Network</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39.23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30.11</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35.97</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29.74</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 </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844973998"/>
                  </a:ext>
                </a:extLst>
              </a:tr>
              <a:tr h="292328">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שיפור ב-</a:t>
                      </a:r>
                      <a:r>
                        <a:rPr lang="en-US" sz="1400" dirty="0">
                          <a:effectLst/>
                          <a:latin typeface="David" panose="020E0502060401010101" pitchFamily="34" charset="-79"/>
                          <a:ea typeface="Calibri" panose="020F0502020204030204" pitchFamily="34" charset="0"/>
                          <a:cs typeface="David" panose="020E0502060401010101" pitchFamily="34" charset="-79"/>
                        </a:rPr>
                        <a:t>dB</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1.86</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2.88</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4.99</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2.12</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b="1" dirty="0">
                          <a:effectLst/>
                          <a:latin typeface="Calibri" panose="020F0502020204030204" pitchFamily="34" charset="0"/>
                          <a:ea typeface="Calibri" panose="020F0502020204030204" pitchFamily="34" charset="0"/>
                          <a:cs typeface="David" panose="020E0502060401010101" pitchFamily="34" charset="-79"/>
                        </a:rPr>
                        <a:t>2.96</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328036672"/>
                  </a:ext>
                </a:extLst>
              </a:tr>
            </a:tbl>
          </a:graphicData>
        </a:graphic>
      </p:graphicFrame>
      <p:graphicFrame>
        <p:nvGraphicFramePr>
          <p:cNvPr id="22" name="טבלה 21">
            <a:extLst>
              <a:ext uri="{FF2B5EF4-FFF2-40B4-BE49-F238E27FC236}">
                <a16:creationId xmlns:a16="http://schemas.microsoft.com/office/drawing/2014/main" id="{FBD5935F-56B9-403D-B5CF-FB974097236D}"/>
              </a:ext>
            </a:extLst>
          </p:cNvPr>
          <p:cNvGraphicFramePr>
            <a:graphicFrameLocks noGrp="1"/>
          </p:cNvGraphicFramePr>
          <p:nvPr>
            <p:extLst>
              <p:ext uri="{D42A27DB-BD31-4B8C-83A1-F6EECF244321}">
                <p14:modId xmlns:p14="http://schemas.microsoft.com/office/powerpoint/2010/main" val="2050731127"/>
              </p:ext>
            </p:extLst>
          </p:nvPr>
        </p:nvGraphicFramePr>
        <p:xfrm>
          <a:off x="75358" y="3730989"/>
          <a:ext cx="5418314" cy="1489315"/>
        </p:xfrm>
        <a:graphic>
          <a:graphicData uri="http://schemas.openxmlformats.org/drawingml/2006/table">
            <a:tbl>
              <a:tblPr rtl="1" firstRow="1" bandRow="1">
                <a:tableStyleId>{5C22544A-7EE6-4342-B048-85BDC9FD1C3A}</a:tableStyleId>
              </a:tblPr>
              <a:tblGrid>
                <a:gridCol w="990244">
                  <a:extLst>
                    <a:ext uri="{9D8B030D-6E8A-4147-A177-3AD203B41FA5}">
                      <a16:colId xmlns:a16="http://schemas.microsoft.com/office/drawing/2014/main" val="624504013"/>
                    </a:ext>
                  </a:extLst>
                </a:gridCol>
                <a:gridCol w="929390">
                  <a:extLst>
                    <a:ext uri="{9D8B030D-6E8A-4147-A177-3AD203B41FA5}">
                      <a16:colId xmlns:a16="http://schemas.microsoft.com/office/drawing/2014/main" val="3633695529"/>
                    </a:ext>
                  </a:extLst>
                </a:gridCol>
                <a:gridCol w="779489">
                  <a:extLst>
                    <a:ext uri="{9D8B030D-6E8A-4147-A177-3AD203B41FA5}">
                      <a16:colId xmlns:a16="http://schemas.microsoft.com/office/drawing/2014/main" val="2239701325"/>
                    </a:ext>
                  </a:extLst>
                </a:gridCol>
                <a:gridCol w="954317">
                  <a:extLst>
                    <a:ext uri="{9D8B030D-6E8A-4147-A177-3AD203B41FA5}">
                      <a16:colId xmlns:a16="http://schemas.microsoft.com/office/drawing/2014/main" val="1914006712"/>
                    </a:ext>
                  </a:extLst>
                </a:gridCol>
                <a:gridCol w="859417">
                  <a:extLst>
                    <a:ext uri="{9D8B030D-6E8A-4147-A177-3AD203B41FA5}">
                      <a16:colId xmlns:a16="http://schemas.microsoft.com/office/drawing/2014/main" val="2894099436"/>
                    </a:ext>
                  </a:extLst>
                </a:gridCol>
                <a:gridCol w="905457">
                  <a:extLst>
                    <a:ext uri="{9D8B030D-6E8A-4147-A177-3AD203B41FA5}">
                      <a16:colId xmlns:a16="http://schemas.microsoft.com/office/drawing/2014/main" val="2971027103"/>
                    </a:ext>
                  </a:extLst>
                </a:gridCol>
              </a:tblGrid>
              <a:tr h="45731">
                <a:tc>
                  <a:txBody>
                    <a:bodyPr/>
                    <a:lstStyle/>
                    <a:p>
                      <a:pPr algn="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 </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DIV2K_</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err="1">
                          <a:effectLst/>
                          <a:latin typeface="David" panose="020E0502060401010101" pitchFamily="34" charset="-79"/>
                          <a:ea typeface="Calibri" panose="020F0502020204030204" pitchFamily="34" charset="0"/>
                          <a:cs typeface="David" panose="020E0502060401010101" pitchFamily="34" charset="-79"/>
                        </a:rPr>
                        <a:t>valid_HR</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Urban</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100</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MANGA</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109</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Flickr1024</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/Test</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שיפור ממוצע</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891925528"/>
                  </a:ext>
                </a:extLst>
              </a:tr>
              <a:tr h="292328">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Bicubic</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34.61</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24.83</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27.11</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25.48</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 </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017058285"/>
                  </a:ext>
                </a:extLst>
              </a:tr>
              <a:tr h="292328">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Network</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35.85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26.68</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30.85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26.70</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 </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844973998"/>
                  </a:ext>
                </a:extLst>
              </a:tr>
              <a:tr h="292328">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שיפור ב-</a:t>
                      </a:r>
                      <a:r>
                        <a:rPr lang="en-US" sz="1400" dirty="0">
                          <a:effectLst/>
                          <a:latin typeface="David" panose="020E0502060401010101" pitchFamily="34" charset="-79"/>
                          <a:ea typeface="Calibri" panose="020F0502020204030204" pitchFamily="34" charset="0"/>
                          <a:cs typeface="David" panose="020E0502060401010101" pitchFamily="34" charset="-79"/>
                        </a:rPr>
                        <a:t>dB</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1.24</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1.85</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3.74</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Calibri" panose="020F0502020204030204" pitchFamily="34" charset="0"/>
                          <a:ea typeface="Calibri" panose="020F0502020204030204" pitchFamily="34" charset="0"/>
                          <a:cs typeface="David" panose="020E0502060401010101" pitchFamily="34" charset="-79"/>
                        </a:rPr>
                        <a:t>1.22</a:t>
                      </a:r>
                      <a:endParaRPr lang="en-US" sz="14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b="1" dirty="0">
                          <a:effectLst/>
                          <a:latin typeface="Calibri" panose="020F0502020204030204" pitchFamily="34" charset="0"/>
                          <a:ea typeface="Calibri" panose="020F0502020204030204" pitchFamily="34" charset="0"/>
                          <a:cs typeface="David" panose="020E0502060401010101" pitchFamily="34" charset="-79"/>
                        </a:rPr>
                        <a:t>2.01</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328036672"/>
                  </a:ext>
                </a:extLst>
              </a:tr>
            </a:tbl>
          </a:graphicData>
        </a:graphic>
      </p:graphicFrame>
      <p:sp>
        <p:nvSpPr>
          <p:cNvPr id="23" name="Rounded Rectangle 6">
            <a:extLst>
              <a:ext uri="{FF2B5EF4-FFF2-40B4-BE49-F238E27FC236}">
                <a16:creationId xmlns:a16="http://schemas.microsoft.com/office/drawing/2014/main" id="{272B20DD-CB29-4217-B326-0D963A49A5C3}"/>
              </a:ext>
            </a:extLst>
          </p:cNvPr>
          <p:cNvSpPr/>
          <p:nvPr/>
        </p:nvSpPr>
        <p:spPr>
          <a:xfrm>
            <a:off x="770088" y="1065275"/>
            <a:ext cx="4221637" cy="405193"/>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he-IL" sz="2400" dirty="0">
                <a:solidFill>
                  <a:prstClr val="black"/>
                </a:solidFill>
                <a:latin typeface="David" panose="020E0502060401010101" pitchFamily="34" charset="-79"/>
                <a:cs typeface="David" panose="020E0502060401010101" pitchFamily="34" charset="-79"/>
              </a:rPr>
              <a:t>תוצאות עבור יחס הגדלה של 2</a:t>
            </a:r>
            <a:endParaRPr lang="en-US" dirty="0">
              <a:latin typeface="David" panose="020E0502060401010101" pitchFamily="34" charset="-79"/>
              <a:cs typeface="David" panose="020E0502060401010101" pitchFamily="34" charset="-79"/>
            </a:endParaRPr>
          </a:p>
        </p:txBody>
      </p:sp>
      <p:sp>
        <p:nvSpPr>
          <p:cNvPr id="24" name="Rounded Rectangle 6">
            <a:extLst>
              <a:ext uri="{FF2B5EF4-FFF2-40B4-BE49-F238E27FC236}">
                <a16:creationId xmlns:a16="http://schemas.microsoft.com/office/drawing/2014/main" id="{83044C06-0B01-422D-BA34-F171B82CDAF5}"/>
              </a:ext>
            </a:extLst>
          </p:cNvPr>
          <p:cNvSpPr/>
          <p:nvPr/>
        </p:nvSpPr>
        <p:spPr>
          <a:xfrm>
            <a:off x="673696" y="3226403"/>
            <a:ext cx="4221637" cy="405193"/>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he-IL" sz="2400" dirty="0">
                <a:solidFill>
                  <a:prstClr val="black"/>
                </a:solidFill>
                <a:latin typeface="David" panose="020E0502060401010101" pitchFamily="34" charset="-79"/>
                <a:cs typeface="David" panose="020E0502060401010101" pitchFamily="34" charset="-79"/>
              </a:rPr>
              <a:t>תוצאות עבור יחס הגדלה של 3</a:t>
            </a:r>
            <a:endParaRPr lang="en-US" dirty="0">
              <a:latin typeface="David" panose="020E0502060401010101" pitchFamily="34" charset="-79"/>
              <a:cs typeface="David" panose="020E0502060401010101" pitchFamily="34" charset="-79"/>
            </a:endParaRPr>
          </a:p>
        </p:txBody>
      </p:sp>
      <p:pic>
        <p:nvPicPr>
          <p:cNvPr id="8" name="תמונה 7">
            <a:extLst>
              <a:ext uri="{FF2B5EF4-FFF2-40B4-BE49-F238E27FC236}">
                <a16:creationId xmlns:a16="http://schemas.microsoft.com/office/drawing/2014/main" id="{AC0FD4CE-69CF-4A23-AB02-EE642BBD0E9E}"/>
              </a:ext>
            </a:extLst>
          </p:cNvPr>
          <p:cNvPicPr>
            <a:picLocks noChangeAspect="1"/>
          </p:cNvPicPr>
          <p:nvPr/>
        </p:nvPicPr>
        <p:blipFill>
          <a:blip r:embed="rId5"/>
          <a:stretch>
            <a:fillRect/>
          </a:stretch>
        </p:blipFill>
        <p:spPr>
          <a:xfrm>
            <a:off x="6370492" y="3741091"/>
            <a:ext cx="4917862" cy="1659093"/>
          </a:xfrm>
          <a:prstGeom prst="roundRect">
            <a:avLst>
              <a:gd name="adj" fmla="val 8594"/>
            </a:avLst>
          </a:prstGeom>
          <a:solidFill>
            <a:srgbClr val="FFFFFF">
              <a:shade val="85000"/>
            </a:srgbClr>
          </a:solidFill>
          <a:ln>
            <a:noFill/>
          </a:ln>
          <a:effectLst/>
        </p:spPr>
      </p:pic>
      <p:pic>
        <p:nvPicPr>
          <p:cNvPr id="25" name="תמונה 24">
            <a:extLst>
              <a:ext uri="{FF2B5EF4-FFF2-40B4-BE49-F238E27FC236}">
                <a16:creationId xmlns:a16="http://schemas.microsoft.com/office/drawing/2014/main" id="{71199469-FB94-4F72-ACEE-A04D1F499AFF}"/>
              </a:ext>
            </a:extLst>
          </p:cNvPr>
          <p:cNvPicPr>
            <a:picLocks noChangeAspect="1"/>
          </p:cNvPicPr>
          <p:nvPr/>
        </p:nvPicPr>
        <p:blipFill>
          <a:blip r:embed="rId6"/>
          <a:stretch>
            <a:fillRect/>
          </a:stretch>
        </p:blipFill>
        <p:spPr>
          <a:xfrm>
            <a:off x="8157444" y="5434473"/>
            <a:ext cx="1378432" cy="1383185"/>
          </a:xfrm>
          <a:prstGeom prst="roundRect">
            <a:avLst>
              <a:gd name="adj" fmla="val 8594"/>
            </a:avLst>
          </a:prstGeom>
          <a:solidFill>
            <a:srgbClr val="FFFFFF">
              <a:shade val="85000"/>
            </a:srgbClr>
          </a:solidFill>
          <a:ln>
            <a:noFill/>
          </a:ln>
          <a:effectLst/>
        </p:spPr>
      </p:pic>
      <p:pic>
        <p:nvPicPr>
          <p:cNvPr id="27" name="תמונה 26">
            <a:extLst>
              <a:ext uri="{FF2B5EF4-FFF2-40B4-BE49-F238E27FC236}">
                <a16:creationId xmlns:a16="http://schemas.microsoft.com/office/drawing/2014/main" id="{AF21D233-95E7-440A-B6AD-459C905C1DC2}"/>
              </a:ext>
            </a:extLst>
          </p:cNvPr>
          <p:cNvPicPr>
            <a:picLocks noChangeAspect="1"/>
          </p:cNvPicPr>
          <p:nvPr/>
        </p:nvPicPr>
        <p:blipFill>
          <a:blip r:embed="rId7"/>
          <a:stretch>
            <a:fillRect/>
          </a:stretch>
        </p:blipFill>
        <p:spPr>
          <a:xfrm>
            <a:off x="9880326" y="5432301"/>
            <a:ext cx="1390152" cy="1385357"/>
          </a:xfrm>
          <a:prstGeom prst="roundRect">
            <a:avLst>
              <a:gd name="adj" fmla="val 8594"/>
            </a:avLst>
          </a:prstGeom>
          <a:solidFill>
            <a:srgbClr val="FFFFFF">
              <a:shade val="85000"/>
            </a:srgbClr>
          </a:solidFill>
          <a:ln>
            <a:noFill/>
          </a:ln>
          <a:effectLst/>
        </p:spPr>
      </p:pic>
      <p:pic>
        <p:nvPicPr>
          <p:cNvPr id="29" name="תמונה 28">
            <a:extLst>
              <a:ext uri="{FF2B5EF4-FFF2-40B4-BE49-F238E27FC236}">
                <a16:creationId xmlns:a16="http://schemas.microsoft.com/office/drawing/2014/main" id="{D2922C53-F1C3-4D0A-8A7F-C96397BE0ECF}"/>
              </a:ext>
            </a:extLst>
          </p:cNvPr>
          <p:cNvPicPr>
            <a:picLocks noChangeAspect="1"/>
          </p:cNvPicPr>
          <p:nvPr/>
        </p:nvPicPr>
        <p:blipFill>
          <a:blip r:embed="rId8"/>
          <a:stretch>
            <a:fillRect/>
          </a:stretch>
        </p:blipFill>
        <p:spPr>
          <a:xfrm>
            <a:off x="6395438" y="5432301"/>
            <a:ext cx="1392724" cy="1383185"/>
          </a:xfrm>
          <a:prstGeom prst="roundRect">
            <a:avLst>
              <a:gd name="adj" fmla="val 8594"/>
            </a:avLst>
          </a:prstGeom>
          <a:solidFill>
            <a:srgbClr val="FFFFFF">
              <a:shade val="85000"/>
            </a:srgbClr>
          </a:solidFill>
          <a:ln>
            <a:noFill/>
          </a:ln>
          <a:effectLst/>
        </p:spPr>
      </p:pic>
      <p:pic>
        <p:nvPicPr>
          <p:cNvPr id="31" name="תמונה 30">
            <a:extLst>
              <a:ext uri="{FF2B5EF4-FFF2-40B4-BE49-F238E27FC236}">
                <a16:creationId xmlns:a16="http://schemas.microsoft.com/office/drawing/2014/main" id="{DDA1708B-CAEE-4733-A925-01AE77AF48FE}"/>
              </a:ext>
            </a:extLst>
          </p:cNvPr>
          <p:cNvPicPr>
            <a:picLocks noChangeAspect="1"/>
          </p:cNvPicPr>
          <p:nvPr/>
        </p:nvPicPr>
        <p:blipFill>
          <a:blip r:embed="rId9"/>
          <a:stretch>
            <a:fillRect/>
          </a:stretch>
        </p:blipFill>
        <p:spPr>
          <a:xfrm>
            <a:off x="6395438" y="679407"/>
            <a:ext cx="4906329" cy="1644554"/>
          </a:xfrm>
          <a:prstGeom prst="roundRect">
            <a:avLst>
              <a:gd name="adj" fmla="val 8594"/>
            </a:avLst>
          </a:prstGeom>
          <a:solidFill>
            <a:srgbClr val="FFFFFF">
              <a:shade val="85000"/>
            </a:srgbClr>
          </a:solidFill>
          <a:ln>
            <a:noFill/>
          </a:ln>
          <a:effectLst/>
        </p:spPr>
      </p:pic>
      <p:pic>
        <p:nvPicPr>
          <p:cNvPr id="33" name="תמונה 32">
            <a:extLst>
              <a:ext uri="{FF2B5EF4-FFF2-40B4-BE49-F238E27FC236}">
                <a16:creationId xmlns:a16="http://schemas.microsoft.com/office/drawing/2014/main" id="{83CDB5B8-A101-4E1D-AA1F-F584410E2B19}"/>
              </a:ext>
            </a:extLst>
          </p:cNvPr>
          <p:cNvPicPr>
            <a:picLocks noChangeAspect="1"/>
          </p:cNvPicPr>
          <p:nvPr/>
        </p:nvPicPr>
        <p:blipFill>
          <a:blip r:embed="rId10"/>
          <a:stretch>
            <a:fillRect/>
          </a:stretch>
        </p:blipFill>
        <p:spPr>
          <a:xfrm>
            <a:off x="8136383" y="2357446"/>
            <a:ext cx="1362902" cy="1367585"/>
          </a:xfrm>
          <a:prstGeom prst="roundRect">
            <a:avLst>
              <a:gd name="adj" fmla="val 8594"/>
            </a:avLst>
          </a:prstGeom>
          <a:solidFill>
            <a:srgbClr val="FFFFFF">
              <a:shade val="85000"/>
            </a:srgbClr>
          </a:solidFill>
          <a:ln>
            <a:noFill/>
          </a:ln>
          <a:effectLst/>
        </p:spPr>
      </p:pic>
      <p:pic>
        <p:nvPicPr>
          <p:cNvPr id="35" name="תמונה 34">
            <a:extLst>
              <a:ext uri="{FF2B5EF4-FFF2-40B4-BE49-F238E27FC236}">
                <a16:creationId xmlns:a16="http://schemas.microsoft.com/office/drawing/2014/main" id="{416F2370-5441-4235-AFCA-171609008616}"/>
              </a:ext>
            </a:extLst>
          </p:cNvPr>
          <p:cNvPicPr>
            <a:picLocks noChangeAspect="1"/>
          </p:cNvPicPr>
          <p:nvPr/>
        </p:nvPicPr>
        <p:blipFill>
          <a:blip r:embed="rId11"/>
          <a:stretch>
            <a:fillRect/>
          </a:stretch>
        </p:blipFill>
        <p:spPr>
          <a:xfrm>
            <a:off x="9922290" y="2357446"/>
            <a:ext cx="1377050" cy="1367585"/>
          </a:xfrm>
          <a:prstGeom prst="roundRect">
            <a:avLst>
              <a:gd name="adj" fmla="val 8594"/>
            </a:avLst>
          </a:prstGeom>
          <a:solidFill>
            <a:srgbClr val="FFFFFF">
              <a:shade val="85000"/>
            </a:srgbClr>
          </a:solidFill>
          <a:ln>
            <a:noFill/>
          </a:ln>
          <a:effectLst/>
        </p:spPr>
      </p:pic>
      <p:pic>
        <p:nvPicPr>
          <p:cNvPr id="37" name="תמונה 36">
            <a:extLst>
              <a:ext uri="{FF2B5EF4-FFF2-40B4-BE49-F238E27FC236}">
                <a16:creationId xmlns:a16="http://schemas.microsoft.com/office/drawing/2014/main" id="{78063C8C-5677-4941-BC77-4420DCF1F274}"/>
              </a:ext>
            </a:extLst>
          </p:cNvPr>
          <p:cNvPicPr>
            <a:picLocks noChangeAspect="1"/>
          </p:cNvPicPr>
          <p:nvPr/>
        </p:nvPicPr>
        <p:blipFill>
          <a:blip r:embed="rId12"/>
          <a:stretch>
            <a:fillRect/>
          </a:stretch>
        </p:blipFill>
        <p:spPr>
          <a:xfrm>
            <a:off x="6370657" y="2341847"/>
            <a:ext cx="1392724" cy="1383185"/>
          </a:xfrm>
          <a:prstGeom prst="roundRect">
            <a:avLst>
              <a:gd name="adj" fmla="val 8594"/>
            </a:avLst>
          </a:prstGeom>
          <a:solidFill>
            <a:srgbClr val="FFFFFF">
              <a:shade val="85000"/>
            </a:srgbClr>
          </a:solidFill>
          <a:ln>
            <a:noFill/>
          </a:ln>
          <a:effectLst/>
        </p:spPr>
      </p:pic>
      <p:cxnSp>
        <p:nvCxnSpPr>
          <p:cNvPr id="38" name="מחבר חץ ישר 37">
            <a:extLst>
              <a:ext uri="{FF2B5EF4-FFF2-40B4-BE49-F238E27FC236}">
                <a16:creationId xmlns:a16="http://schemas.microsoft.com/office/drawing/2014/main" id="{D3C50D3D-F782-4ECE-9C5E-AC1D893CF4A6}"/>
              </a:ext>
            </a:extLst>
          </p:cNvPr>
          <p:cNvCxnSpPr>
            <a:cxnSpLocks/>
          </p:cNvCxnSpPr>
          <p:nvPr/>
        </p:nvCxnSpPr>
        <p:spPr>
          <a:xfrm>
            <a:off x="6452181" y="4365633"/>
            <a:ext cx="424006" cy="10241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מחבר חץ ישר 40">
            <a:extLst>
              <a:ext uri="{FF2B5EF4-FFF2-40B4-BE49-F238E27FC236}">
                <a16:creationId xmlns:a16="http://schemas.microsoft.com/office/drawing/2014/main" id="{98A8214F-7665-49B8-A7B3-82B2CA627820}"/>
              </a:ext>
            </a:extLst>
          </p:cNvPr>
          <p:cNvCxnSpPr>
            <a:cxnSpLocks/>
          </p:cNvCxnSpPr>
          <p:nvPr/>
        </p:nvCxnSpPr>
        <p:spPr>
          <a:xfrm>
            <a:off x="8405417" y="4708227"/>
            <a:ext cx="216824" cy="6815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מחבר חץ ישר 42">
            <a:extLst>
              <a:ext uri="{FF2B5EF4-FFF2-40B4-BE49-F238E27FC236}">
                <a16:creationId xmlns:a16="http://schemas.microsoft.com/office/drawing/2014/main" id="{279994A6-E0DC-4264-99C8-04A9CFC5A3A4}"/>
              </a:ext>
            </a:extLst>
          </p:cNvPr>
          <p:cNvCxnSpPr>
            <a:cxnSpLocks/>
          </p:cNvCxnSpPr>
          <p:nvPr/>
        </p:nvCxnSpPr>
        <p:spPr>
          <a:xfrm>
            <a:off x="10151471" y="4708227"/>
            <a:ext cx="216824" cy="6815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מחבר חץ ישר 43">
            <a:extLst>
              <a:ext uri="{FF2B5EF4-FFF2-40B4-BE49-F238E27FC236}">
                <a16:creationId xmlns:a16="http://schemas.microsoft.com/office/drawing/2014/main" id="{75BD230C-ACE1-4A85-BBBC-2458D059834B}"/>
              </a:ext>
            </a:extLst>
          </p:cNvPr>
          <p:cNvCxnSpPr>
            <a:cxnSpLocks/>
          </p:cNvCxnSpPr>
          <p:nvPr/>
        </p:nvCxnSpPr>
        <p:spPr>
          <a:xfrm flipH="1">
            <a:off x="9029630" y="2030529"/>
            <a:ext cx="224953" cy="3269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מחבר חץ ישר 45">
            <a:extLst>
              <a:ext uri="{FF2B5EF4-FFF2-40B4-BE49-F238E27FC236}">
                <a16:creationId xmlns:a16="http://schemas.microsoft.com/office/drawing/2014/main" id="{1E0A591D-45B3-40E1-B99C-0CF3F853BCE8}"/>
              </a:ext>
            </a:extLst>
          </p:cNvPr>
          <p:cNvCxnSpPr>
            <a:cxnSpLocks/>
          </p:cNvCxnSpPr>
          <p:nvPr/>
        </p:nvCxnSpPr>
        <p:spPr>
          <a:xfrm flipH="1">
            <a:off x="10800968" y="2031015"/>
            <a:ext cx="224953" cy="3269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7" name="מחבר חץ ישר 46">
            <a:extLst>
              <a:ext uri="{FF2B5EF4-FFF2-40B4-BE49-F238E27FC236}">
                <a16:creationId xmlns:a16="http://schemas.microsoft.com/office/drawing/2014/main" id="{11A3FF50-3F38-49D9-859E-61E1921CB361}"/>
              </a:ext>
            </a:extLst>
          </p:cNvPr>
          <p:cNvCxnSpPr>
            <a:cxnSpLocks/>
          </p:cNvCxnSpPr>
          <p:nvPr/>
        </p:nvCxnSpPr>
        <p:spPr>
          <a:xfrm>
            <a:off x="6776661" y="1294357"/>
            <a:ext cx="120724" cy="10296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56763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770088" y="179561"/>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rtl="1"/>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ניקוי רעשים וסופר רזולוציה (רשת אחת לשתי הפעולות)</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1131308" y="772686"/>
            <a:ext cx="9801517" cy="1569659"/>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1259174" y="839085"/>
            <a:ext cx="9327777" cy="1569660"/>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במערכות מסוימות יכול לעלות צורך לביצוע ניקוי רעשים וסופר רזולוציה יחד. </a:t>
            </a:r>
            <a:br>
              <a:rPr lang="en-US"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בחלק זה נבחן שלוש דרכים שונות לביצוע פעולה זו.</a:t>
            </a:r>
            <a:br>
              <a:rPr lang="en-US"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בחלק הראשון נבצע ניקוי רעשים וסופר רזולוציה באותה הרשת.</a:t>
            </a:r>
            <a:br>
              <a:rPr lang="en-US"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הערה: ביצירת ה-</a:t>
            </a:r>
            <a:r>
              <a:rPr lang="en-US" sz="2400" dirty="0">
                <a:latin typeface="David" panose="020E0502060401010101" pitchFamily="34" charset="-79"/>
                <a:cs typeface="David" panose="020E0502060401010101" pitchFamily="34" charset="-79"/>
              </a:rPr>
              <a:t>Dataset</a:t>
            </a:r>
            <a:r>
              <a:rPr lang="he-IL" sz="2400" dirty="0">
                <a:latin typeface="David" panose="020E0502060401010101" pitchFamily="34" charset="-79"/>
                <a:cs typeface="David" panose="020E0502060401010101" pitchFamily="34" charset="-79"/>
              </a:rPr>
              <a:t> את הרעש נוסיף כמובן לתמונה המוקטנת.</a:t>
            </a:r>
            <a:endParaRPr lang="en-US" sz="2400" dirty="0">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pic>
        <p:nvPicPr>
          <p:cNvPr id="9" name="תמונה 8">
            <a:extLst>
              <a:ext uri="{FF2B5EF4-FFF2-40B4-BE49-F238E27FC236}">
                <a16:creationId xmlns:a16="http://schemas.microsoft.com/office/drawing/2014/main" id="{C315F224-DECE-4B97-824E-2AAD6F09BAC8}"/>
              </a:ext>
            </a:extLst>
          </p:cNvPr>
          <p:cNvPicPr/>
          <p:nvPr/>
        </p:nvPicPr>
        <p:blipFill>
          <a:blip r:embed="rId5">
            <a:extLst>
              <a:ext uri="{28A0092B-C50C-407E-A947-70E740481C1C}">
                <a14:useLocalDpi xmlns:a14="http://schemas.microsoft.com/office/drawing/2010/main" val="0"/>
              </a:ext>
            </a:extLst>
          </a:blip>
          <a:stretch>
            <a:fillRect/>
          </a:stretch>
        </p:blipFill>
        <p:spPr>
          <a:xfrm>
            <a:off x="2275135" y="2475144"/>
            <a:ext cx="7641730" cy="4018047"/>
          </a:xfrm>
          <a:prstGeom prst="rect">
            <a:avLst/>
          </a:prstGeom>
        </p:spPr>
      </p:pic>
    </p:spTree>
    <p:extLst>
      <p:ext uri="{BB962C8B-B14F-4D97-AF65-F5344CB8AC3E}">
        <p14:creationId xmlns:p14="http://schemas.microsoft.com/office/powerpoint/2010/main" val="7174757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933217" y="146361"/>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rtl="1"/>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הצגת אלגוריתמים להשוואה - ניקוי רעשים וסופר רזולוציה</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1195241" y="885847"/>
            <a:ext cx="9801517" cy="4009176"/>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1323107" y="985446"/>
            <a:ext cx="9327777" cy="3785652"/>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על מנת לקבל תמונה רחבה על אופציות שונות לביצוע פעולה של הפחתת רעש וסופר רזולוציה נשווה בין שלושה אלגוריתמים שונים:</a:t>
            </a:r>
          </a:p>
          <a:p>
            <a:pPr algn="r" rtl="1"/>
            <a:br>
              <a:rPr lang="he-IL"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1. ניקוי רעשים מהתמונה הרועשת באמצעות הרשת שנלמדה מהחלק הראשון בפרויקט ולאחר מכן ביצוע של אינטרפולציית </a:t>
            </a:r>
            <a:r>
              <a:rPr lang="en-US" sz="2400" dirty="0">
                <a:latin typeface="David" panose="020E0502060401010101" pitchFamily="34" charset="-79"/>
                <a:cs typeface="David" panose="020E0502060401010101" pitchFamily="34" charset="-79"/>
              </a:rPr>
              <a:t>Bicubic</a:t>
            </a:r>
            <a:r>
              <a:rPr lang="he-IL" sz="2400" dirty="0">
                <a:latin typeface="David" panose="020E0502060401010101" pitchFamily="34" charset="-79"/>
                <a:cs typeface="David" panose="020E0502060401010101" pitchFamily="34" charset="-79"/>
              </a:rPr>
              <a:t> להגדלת התמונה.</a:t>
            </a:r>
          </a:p>
          <a:p>
            <a:pPr algn="r" rtl="1"/>
            <a:br>
              <a:rPr lang="he-IL"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2. ניקוי רעשים מהתמונה הרועשת באמצעות הרשת שנלמדה מהחלק הראשון בפרויקט ולאחר מכן הגדלה ע"י </a:t>
            </a:r>
            <a:r>
              <a:rPr lang="en-US" sz="2400" dirty="0">
                <a:latin typeface="David" panose="020E0502060401010101" pitchFamily="34" charset="-79"/>
                <a:cs typeface="David" panose="020E0502060401010101" pitchFamily="34" charset="-79"/>
              </a:rPr>
              <a:t>Super Resolution</a:t>
            </a:r>
            <a:r>
              <a:rPr lang="he-IL" sz="2400" dirty="0">
                <a:latin typeface="David" panose="020E0502060401010101" pitchFamily="34" charset="-79"/>
                <a:cs typeface="David" panose="020E0502060401010101" pitchFamily="34" charset="-79"/>
              </a:rPr>
              <a:t> עם הרשת מהחלק השני.</a:t>
            </a:r>
          </a:p>
          <a:p>
            <a:pPr algn="r" rtl="1"/>
            <a:br>
              <a:rPr lang="he-IL"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3. שימוש ברשת שאנו מאמנים עכשיו שמבצעת גם ניקוי רעשים וגם סופר רזולוציה.</a:t>
            </a:r>
            <a:endParaRPr lang="en-US" sz="3200" dirty="0">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spTree>
    <p:extLst>
      <p:ext uri="{BB962C8B-B14F-4D97-AF65-F5344CB8AC3E}">
        <p14:creationId xmlns:p14="http://schemas.microsoft.com/office/powerpoint/2010/main" val="3030155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770088" y="179561"/>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rtl="1"/>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הצגת התוצאות – סופר רזולוציה</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graphicFrame>
        <p:nvGraphicFramePr>
          <p:cNvPr id="3" name="טבלה 2">
            <a:extLst>
              <a:ext uri="{FF2B5EF4-FFF2-40B4-BE49-F238E27FC236}">
                <a16:creationId xmlns:a16="http://schemas.microsoft.com/office/drawing/2014/main" id="{E7289C59-4CAE-448E-92D2-E5042A9B9B19}"/>
              </a:ext>
            </a:extLst>
          </p:cNvPr>
          <p:cNvGraphicFramePr>
            <a:graphicFrameLocks noGrp="1"/>
          </p:cNvGraphicFramePr>
          <p:nvPr>
            <p:extLst>
              <p:ext uri="{D42A27DB-BD31-4B8C-83A1-F6EECF244321}">
                <p14:modId xmlns:p14="http://schemas.microsoft.com/office/powerpoint/2010/main" val="3726541494"/>
              </p:ext>
            </p:extLst>
          </p:nvPr>
        </p:nvGraphicFramePr>
        <p:xfrm>
          <a:off x="103628" y="1569861"/>
          <a:ext cx="5418314" cy="1489278"/>
        </p:xfrm>
        <a:graphic>
          <a:graphicData uri="http://schemas.openxmlformats.org/drawingml/2006/table">
            <a:tbl>
              <a:tblPr rtl="1" firstRow="1" bandRow="1">
                <a:tableStyleId>{5C22544A-7EE6-4342-B048-85BDC9FD1C3A}</a:tableStyleId>
              </a:tblPr>
              <a:tblGrid>
                <a:gridCol w="990244">
                  <a:extLst>
                    <a:ext uri="{9D8B030D-6E8A-4147-A177-3AD203B41FA5}">
                      <a16:colId xmlns:a16="http://schemas.microsoft.com/office/drawing/2014/main" val="624504013"/>
                    </a:ext>
                  </a:extLst>
                </a:gridCol>
                <a:gridCol w="929390">
                  <a:extLst>
                    <a:ext uri="{9D8B030D-6E8A-4147-A177-3AD203B41FA5}">
                      <a16:colId xmlns:a16="http://schemas.microsoft.com/office/drawing/2014/main" val="3633695529"/>
                    </a:ext>
                  </a:extLst>
                </a:gridCol>
                <a:gridCol w="779489">
                  <a:extLst>
                    <a:ext uri="{9D8B030D-6E8A-4147-A177-3AD203B41FA5}">
                      <a16:colId xmlns:a16="http://schemas.microsoft.com/office/drawing/2014/main" val="2239701325"/>
                    </a:ext>
                  </a:extLst>
                </a:gridCol>
                <a:gridCol w="954317">
                  <a:extLst>
                    <a:ext uri="{9D8B030D-6E8A-4147-A177-3AD203B41FA5}">
                      <a16:colId xmlns:a16="http://schemas.microsoft.com/office/drawing/2014/main" val="1914006712"/>
                    </a:ext>
                  </a:extLst>
                </a:gridCol>
                <a:gridCol w="859417">
                  <a:extLst>
                    <a:ext uri="{9D8B030D-6E8A-4147-A177-3AD203B41FA5}">
                      <a16:colId xmlns:a16="http://schemas.microsoft.com/office/drawing/2014/main" val="2894099436"/>
                    </a:ext>
                  </a:extLst>
                </a:gridCol>
                <a:gridCol w="905457">
                  <a:extLst>
                    <a:ext uri="{9D8B030D-6E8A-4147-A177-3AD203B41FA5}">
                      <a16:colId xmlns:a16="http://schemas.microsoft.com/office/drawing/2014/main" val="2971027103"/>
                    </a:ext>
                  </a:extLst>
                </a:gridCol>
              </a:tblGrid>
              <a:tr h="45731">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 </a:t>
                      </a:r>
                      <a:r>
                        <a:rPr lang="he-IL" sz="1400" dirty="0">
                          <a:effectLst/>
                          <a:latin typeface="David" panose="020E0502060401010101" pitchFamily="34" charset="-79"/>
                          <a:ea typeface="Calibri" panose="020F0502020204030204" pitchFamily="34" charset="0"/>
                          <a:cs typeface="David" panose="020E0502060401010101" pitchFamily="34" charset="-79"/>
                        </a:rPr>
                        <a:t>מס' אלגוריתם</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DIV2K_</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err="1">
                          <a:effectLst/>
                          <a:latin typeface="David" panose="020E0502060401010101" pitchFamily="34" charset="-79"/>
                          <a:ea typeface="Calibri" panose="020F0502020204030204" pitchFamily="34" charset="0"/>
                          <a:cs typeface="David" panose="020E0502060401010101" pitchFamily="34" charset="-79"/>
                        </a:rPr>
                        <a:t>valid_HR</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Urban</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100</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MANGA</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109</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Flickr1024</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/Test</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ממוצע</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891925528"/>
                  </a:ext>
                </a:extLst>
              </a:tr>
              <a:tr h="292328">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1</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dirty="0">
                          <a:effectLst/>
                          <a:latin typeface="Calibri" panose="020F0502020204030204" pitchFamily="34" charset="0"/>
                          <a:ea typeface="Calibri" panose="020F0502020204030204" pitchFamily="34" charset="0"/>
                          <a:cs typeface="David" panose="020E0502060401010101" pitchFamily="34" charset="-79"/>
                        </a:rPr>
                        <a:t>33.07</a:t>
                      </a:r>
                      <a:endParaRPr lang="en-US" sz="11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25.26</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28.54</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25.69</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28.14</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017058285"/>
                  </a:ext>
                </a:extLst>
              </a:tr>
              <a:tr h="292328">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2</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33.68</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27.18</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31.41</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27.20</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29.87</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844973998"/>
                  </a:ext>
                </a:extLst>
              </a:tr>
              <a:tr h="0">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3</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34.70</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27.70</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32.43</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27.50</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b="1" dirty="0">
                          <a:effectLst/>
                          <a:latin typeface="Calibri" panose="020F0502020204030204" pitchFamily="34" charset="0"/>
                          <a:ea typeface="Calibri" panose="020F0502020204030204" pitchFamily="34" charset="0"/>
                          <a:cs typeface="David" panose="020E0502060401010101" pitchFamily="34" charset="-79"/>
                        </a:rPr>
                        <a:t>30.58</a:t>
                      </a:r>
                      <a:endParaRPr lang="en-US" sz="1100" b="1"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328036672"/>
                  </a:ext>
                </a:extLst>
              </a:tr>
            </a:tbl>
          </a:graphicData>
        </a:graphic>
      </p:graphicFrame>
      <p:graphicFrame>
        <p:nvGraphicFramePr>
          <p:cNvPr id="22" name="טבלה 21">
            <a:extLst>
              <a:ext uri="{FF2B5EF4-FFF2-40B4-BE49-F238E27FC236}">
                <a16:creationId xmlns:a16="http://schemas.microsoft.com/office/drawing/2014/main" id="{FBD5935F-56B9-403D-B5CF-FB974097236D}"/>
              </a:ext>
            </a:extLst>
          </p:cNvPr>
          <p:cNvGraphicFramePr>
            <a:graphicFrameLocks noGrp="1"/>
          </p:cNvGraphicFramePr>
          <p:nvPr>
            <p:extLst>
              <p:ext uri="{D42A27DB-BD31-4B8C-83A1-F6EECF244321}">
                <p14:modId xmlns:p14="http://schemas.microsoft.com/office/powerpoint/2010/main" val="3942705626"/>
              </p:ext>
            </p:extLst>
          </p:nvPr>
        </p:nvGraphicFramePr>
        <p:xfrm>
          <a:off x="75358" y="3730989"/>
          <a:ext cx="5418314" cy="1489278"/>
        </p:xfrm>
        <a:graphic>
          <a:graphicData uri="http://schemas.openxmlformats.org/drawingml/2006/table">
            <a:tbl>
              <a:tblPr rtl="1" firstRow="1" bandRow="1">
                <a:tableStyleId>{5C22544A-7EE6-4342-B048-85BDC9FD1C3A}</a:tableStyleId>
              </a:tblPr>
              <a:tblGrid>
                <a:gridCol w="990244">
                  <a:extLst>
                    <a:ext uri="{9D8B030D-6E8A-4147-A177-3AD203B41FA5}">
                      <a16:colId xmlns:a16="http://schemas.microsoft.com/office/drawing/2014/main" val="624504013"/>
                    </a:ext>
                  </a:extLst>
                </a:gridCol>
                <a:gridCol w="929390">
                  <a:extLst>
                    <a:ext uri="{9D8B030D-6E8A-4147-A177-3AD203B41FA5}">
                      <a16:colId xmlns:a16="http://schemas.microsoft.com/office/drawing/2014/main" val="3633695529"/>
                    </a:ext>
                  </a:extLst>
                </a:gridCol>
                <a:gridCol w="779489">
                  <a:extLst>
                    <a:ext uri="{9D8B030D-6E8A-4147-A177-3AD203B41FA5}">
                      <a16:colId xmlns:a16="http://schemas.microsoft.com/office/drawing/2014/main" val="2239701325"/>
                    </a:ext>
                  </a:extLst>
                </a:gridCol>
                <a:gridCol w="954317">
                  <a:extLst>
                    <a:ext uri="{9D8B030D-6E8A-4147-A177-3AD203B41FA5}">
                      <a16:colId xmlns:a16="http://schemas.microsoft.com/office/drawing/2014/main" val="1914006712"/>
                    </a:ext>
                  </a:extLst>
                </a:gridCol>
                <a:gridCol w="859417">
                  <a:extLst>
                    <a:ext uri="{9D8B030D-6E8A-4147-A177-3AD203B41FA5}">
                      <a16:colId xmlns:a16="http://schemas.microsoft.com/office/drawing/2014/main" val="2894099436"/>
                    </a:ext>
                  </a:extLst>
                </a:gridCol>
                <a:gridCol w="905457">
                  <a:extLst>
                    <a:ext uri="{9D8B030D-6E8A-4147-A177-3AD203B41FA5}">
                      <a16:colId xmlns:a16="http://schemas.microsoft.com/office/drawing/2014/main" val="2971027103"/>
                    </a:ext>
                  </a:extLst>
                </a:gridCol>
              </a:tblGrid>
              <a:tr h="604195">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 </a:t>
                      </a:r>
                      <a:r>
                        <a:rPr lang="he-IL" sz="1400" dirty="0">
                          <a:effectLst/>
                          <a:latin typeface="David" panose="020E0502060401010101" pitchFamily="34" charset="-79"/>
                          <a:ea typeface="Calibri" panose="020F0502020204030204" pitchFamily="34" charset="0"/>
                          <a:cs typeface="David" panose="020E0502060401010101" pitchFamily="34" charset="-79"/>
                        </a:rPr>
                        <a:t>מס' אלגוריתם</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DIV2K_</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err="1">
                          <a:effectLst/>
                          <a:latin typeface="David" panose="020E0502060401010101" pitchFamily="34" charset="-79"/>
                          <a:ea typeface="Calibri" panose="020F0502020204030204" pitchFamily="34" charset="0"/>
                          <a:cs typeface="David" panose="020E0502060401010101" pitchFamily="34" charset="-79"/>
                        </a:rPr>
                        <a:t>valid_HR</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Urban</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100</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MANGA</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109</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Flickr1024</a:t>
                      </a:r>
                      <a:r>
                        <a:rPr lang="he-IL" sz="1400" dirty="0">
                          <a:effectLst/>
                          <a:latin typeface="David" panose="020E0502060401010101" pitchFamily="34" charset="-79"/>
                          <a:ea typeface="Calibri" panose="020F0502020204030204" pitchFamily="34" charset="0"/>
                          <a:cs typeface="David" panose="020E0502060401010101" pitchFamily="34" charset="-79"/>
                        </a:rPr>
                        <a:t> </a:t>
                      </a:r>
                      <a:r>
                        <a:rPr lang="en-US" sz="1400" dirty="0">
                          <a:effectLst/>
                          <a:latin typeface="David" panose="020E0502060401010101" pitchFamily="34" charset="-79"/>
                          <a:ea typeface="Calibri" panose="020F0502020204030204" pitchFamily="34" charset="0"/>
                          <a:cs typeface="David" panose="020E0502060401010101" pitchFamily="34" charset="-79"/>
                        </a:rPr>
                        <a:t>/Test</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ממוצע</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891925528"/>
                  </a:ext>
                </a:extLst>
              </a:tr>
              <a:tr h="292328">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1</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dirty="0">
                          <a:effectLst/>
                          <a:latin typeface="Calibri" panose="020F0502020204030204" pitchFamily="34" charset="0"/>
                          <a:ea typeface="Calibri" panose="020F0502020204030204" pitchFamily="34" charset="0"/>
                          <a:cs typeface="David" panose="020E0502060401010101" pitchFamily="34" charset="-79"/>
                        </a:rPr>
                        <a:t>31.61</a:t>
                      </a:r>
                      <a:endParaRPr lang="en-US" sz="11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24.63</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27.51</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25.08</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27.21</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017058285"/>
                  </a:ext>
                </a:extLst>
              </a:tr>
              <a:tr h="292328">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2</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31.85</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25.88</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29.20</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26.10</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28.26</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844973998"/>
                  </a:ext>
                </a:extLst>
              </a:tr>
              <a:tr h="0">
                <a:tc>
                  <a:txBody>
                    <a:bodyPr/>
                    <a:lstStyle/>
                    <a:p>
                      <a:pPr algn="ctr" rtl="1">
                        <a:lnSpc>
                          <a:spcPct val="150000"/>
                        </a:lnSpc>
                        <a:spcAft>
                          <a:spcPts val="800"/>
                        </a:spcAft>
                      </a:pPr>
                      <a:r>
                        <a:rPr lang="he-IL" sz="1400" dirty="0">
                          <a:effectLst/>
                          <a:latin typeface="Calibri" panose="020F0502020204030204" pitchFamily="34" charset="0"/>
                          <a:ea typeface="Calibri" panose="020F0502020204030204" pitchFamily="34" charset="0"/>
                          <a:cs typeface="David" panose="020E0502060401010101" pitchFamily="34" charset="-79"/>
                        </a:rPr>
                        <a:t>3</a:t>
                      </a:r>
                      <a:endParaRPr lang="en-US" sz="14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32.78</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26.53</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dirty="0">
                          <a:effectLst/>
                          <a:latin typeface="Calibri" panose="020F0502020204030204" pitchFamily="34" charset="0"/>
                          <a:ea typeface="Calibri" panose="020F0502020204030204" pitchFamily="34" charset="0"/>
                          <a:cs typeface="David" panose="020E0502060401010101" pitchFamily="34" charset="-79"/>
                        </a:rPr>
                        <a:t>30.32</a:t>
                      </a:r>
                      <a:endParaRPr lang="en-US" sz="1100"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a:effectLst/>
                          <a:latin typeface="Calibri" panose="020F0502020204030204" pitchFamily="34" charset="0"/>
                          <a:ea typeface="Calibri" panose="020F0502020204030204" pitchFamily="34" charset="0"/>
                          <a:cs typeface="David" panose="020E0502060401010101" pitchFamily="34" charset="-79"/>
                        </a:rPr>
                        <a:t>26.47</a:t>
                      </a:r>
                      <a:endParaRPr lang="en-US" sz="110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100" b="1" dirty="0">
                          <a:effectLst/>
                          <a:latin typeface="Calibri" panose="020F0502020204030204" pitchFamily="34" charset="0"/>
                          <a:ea typeface="Calibri" panose="020F0502020204030204" pitchFamily="34" charset="0"/>
                          <a:cs typeface="David" panose="020E0502060401010101" pitchFamily="34" charset="-79"/>
                        </a:rPr>
                        <a:t>29.03</a:t>
                      </a:r>
                      <a:endParaRPr lang="en-US" sz="1100" b="1" dirty="0">
                        <a:effectLst/>
                        <a:latin typeface="Calibri" panose="020F0502020204030204" pitchFamily="34" charset="0"/>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328036672"/>
                  </a:ext>
                </a:extLst>
              </a:tr>
            </a:tbl>
          </a:graphicData>
        </a:graphic>
      </p:graphicFrame>
      <p:sp>
        <p:nvSpPr>
          <p:cNvPr id="23" name="Rounded Rectangle 6">
            <a:extLst>
              <a:ext uri="{FF2B5EF4-FFF2-40B4-BE49-F238E27FC236}">
                <a16:creationId xmlns:a16="http://schemas.microsoft.com/office/drawing/2014/main" id="{272B20DD-CB29-4217-B326-0D963A49A5C3}"/>
              </a:ext>
            </a:extLst>
          </p:cNvPr>
          <p:cNvSpPr/>
          <p:nvPr/>
        </p:nvSpPr>
        <p:spPr>
          <a:xfrm>
            <a:off x="304290" y="1081054"/>
            <a:ext cx="5016989" cy="405193"/>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he-IL" sz="2400" dirty="0">
                <a:solidFill>
                  <a:prstClr val="black"/>
                </a:solidFill>
                <a:latin typeface="David" panose="020E0502060401010101" pitchFamily="34" charset="-79"/>
                <a:cs typeface="David" panose="020E0502060401010101" pitchFamily="34" charset="-79"/>
              </a:rPr>
              <a:t>תוצאות עבור יחס הגדלה 2 וסטיית תקן 5</a:t>
            </a:r>
            <a:endParaRPr lang="en-US" dirty="0">
              <a:latin typeface="David" panose="020E0502060401010101" pitchFamily="34" charset="-79"/>
              <a:cs typeface="David" panose="020E0502060401010101" pitchFamily="34" charset="-79"/>
            </a:endParaRPr>
          </a:p>
        </p:txBody>
      </p:sp>
      <p:grpSp>
        <p:nvGrpSpPr>
          <p:cNvPr id="25" name="קבוצה 24">
            <a:extLst>
              <a:ext uri="{FF2B5EF4-FFF2-40B4-BE49-F238E27FC236}">
                <a16:creationId xmlns:a16="http://schemas.microsoft.com/office/drawing/2014/main" id="{4F618D10-24D0-4250-8261-3039D9FF97CD}"/>
              </a:ext>
            </a:extLst>
          </p:cNvPr>
          <p:cNvGrpSpPr/>
          <p:nvPr/>
        </p:nvGrpSpPr>
        <p:grpSpPr>
          <a:xfrm>
            <a:off x="5539256" y="989946"/>
            <a:ext cx="6680042" cy="5230971"/>
            <a:chOff x="0" y="0"/>
            <a:chExt cx="5807710" cy="4547870"/>
          </a:xfrm>
        </p:grpSpPr>
        <p:pic>
          <p:nvPicPr>
            <p:cNvPr id="26" name="תמונה 25">
              <a:extLst>
                <a:ext uri="{FF2B5EF4-FFF2-40B4-BE49-F238E27FC236}">
                  <a16:creationId xmlns:a16="http://schemas.microsoft.com/office/drawing/2014/main" id="{4FBAF48E-0DD5-4E2C-8EC3-5654D326ED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75" y="0"/>
              <a:ext cx="5770880" cy="1535430"/>
            </a:xfrm>
            <a:prstGeom prst="rect">
              <a:avLst/>
            </a:prstGeom>
          </p:spPr>
        </p:pic>
        <p:pic>
          <p:nvPicPr>
            <p:cNvPr id="27" name="תמונה 26">
              <a:extLst>
                <a:ext uri="{FF2B5EF4-FFF2-40B4-BE49-F238E27FC236}">
                  <a16:creationId xmlns:a16="http://schemas.microsoft.com/office/drawing/2014/main" id="{4B2379BD-0276-4254-A82D-D5D7CD03C8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25" y="1514475"/>
              <a:ext cx="5792470" cy="1543685"/>
            </a:xfrm>
            <a:prstGeom prst="rect">
              <a:avLst/>
            </a:prstGeom>
          </p:spPr>
        </p:pic>
        <p:pic>
          <p:nvPicPr>
            <p:cNvPr id="28" name="תמונה 27">
              <a:extLst>
                <a:ext uri="{FF2B5EF4-FFF2-40B4-BE49-F238E27FC236}">
                  <a16:creationId xmlns:a16="http://schemas.microsoft.com/office/drawing/2014/main" id="{72D974A3-9747-4FE6-9E78-BAF868CCEF7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3038475"/>
              <a:ext cx="5807710" cy="1509395"/>
            </a:xfrm>
            <a:prstGeom prst="rect">
              <a:avLst/>
            </a:prstGeom>
          </p:spPr>
        </p:pic>
      </p:grpSp>
      <p:sp>
        <p:nvSpPr>
          <p:cNvPr id="29" name="Rounded Rectangle 6">
            <a:extLst>
              <a:ext uri="{FF2B5EF4-FFF2-40B4-BE49-F238E27FC236}">
                <a16:creationId xmlns:a16="http://schemas.microsoft.com/office/drawing/2014/main" id="{C147D0BA-87E0-4FA2-86BD-0DD4B14AAF21}"/>
              </a:ext>
            </a:extLst>
          </p:cNvPr>
          <p:cNvSpPr/>
          <p:nvPr/>
        </p:nvSpPr>
        <p:spPr>
          <a:xfrm>
            <a:off x="304289" y="3211814"/>
            <a:ext cx="5016990" cy="405193"/>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he-IL" sz="2400" dirty="0">
                <a:solidFill>
                  <a:prstClr val="black"/>
                </a:solidFill>
                <a:latin typeface="David" panose="020E0502060401010101" pitchFamily="34" charset="-79"/>
                <a:cs typeface="David" panose="020E0502060401010101" pitchFamily="34" charset="-79"/>
              </a:rPr>
              <a:t>תוצאות עבור יחס הגדלה 2 וסטיית תקן 10</a:t>
            </a:r>
            <a:endParaRPr lang="en-US"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61536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imple Thank You Slide PowerPoint Designs | Slidebazaar">
            <a:extLst>
              <a:ext uri="{FF2B5EF4-FFF2-40B4-BE49-F238E27FC236}">
                <a16:creationId xmlns:a16="http://schemas.microsoft.com/office/drawing/2014/main" id="{AF69FE0B-82FA-48C9-B121-BB2281666E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770088" y="179561"/>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rtl="1"/>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סיום</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sp>
        <p:nvSpPr>
          <p:cNvPr id="13" name="Rounded Rectangle 6">
            <a:extLst>
              <a:ext uri="{FF2B5EF4-FFF2-40B4-BE49-F238E27FC236}">
                <a16:creationId xmlns:a16="http://schemas.microsoft.com/office/drawing/2014/main" id="{10E80CF2-B0CD-47E6-A26C-B6DA31351C89}"/>
              </a:ext>
            </a:extLst>
          </p:cNvPr>
          <p:cNvSpPr/>
          <p:nvPr/>
        </p:nvSpPr>
        <p:spPr>
          <a:xfrm>
            <a:off x="1403830" y="843494"/>
            <a:ext cx="9384339" cy="2053653"/>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US" sz="2400" dirty="0">
              <a:solidFill>
                <a:schemeClr val="tx1"/>
              </a:solidFill>
              <a:latin typeface="David" panose="020E0502060401010101" pitchFamily="34" charset="-79"/>
              <a:cs typeface="David" panose="020E0502060401010101" pitchFamily="34" charset="-79"/>
            </a:endParaRPr>
          </a:p>
        </p:txBody>
      </p:sp>
      <p:sp>
        <p:nvSpPr>
          <p:cNvPr id="4" name="TextBox 3">
            <a:extLst>
              <a:ext uri="{FF2B5EF4-FFF2-40B4-BE49-F238E27FC236}">
                <a16:creationId xmlns:a16="http://schemas.microsoft.com/office/drawing/2014/main" id="{E58BE691-5BF9-4B69-86C7-C03AB5A4EBAF}"/>
              </a:ext>
            </a:extLst>
          </p:cNvPr>
          <p:cNvSpPr txBox="1"/>
          <p:nvPr/>
        </p:nvSpPr>
        <p:spPr>
          <a:xfrm>
            <a:off x="1555485" y="953982"/>
            <a:ext cx="9009089" cy="1938992"/>
          </a:xfrm>
          <a:prstGeom prst="rect">
            <a:avLst/>
          </a:prstGeom>
          <a:noFill/>
        </p:spPr>
        <p:txBody>
          <a:bodyPr wrap="square" rtlCol="1">
            <a:spAutoFit/>
          </a:bodyPr>
          <a:lstStyle/>
          <a:p>
            <a:pPr algn="r" rtl="1"/>
            <a:r>
              <a:rPr lang="he-IL" sz="2400" dirty="0">
                <a:latin typeface="David" panose="020E0502060401010101" pitchFamily="34" charset="-79"/>
                <a:cs typeface="David" panose="020E0502060401010101" pitchFamily="34" charset="-79"/>
              </a:rPr>
              <a:t>ברצוני להודות לד"ר אדלר אמיר, מנחה הפרויקט, על ההכוונה והתמיכה בתכנון וביצוע הפרויקט. הדרכתך הייתה מקצועית ומעשירה לאורך כל הדרך, למדתי ממך המון גם בעת הפרויקט וגם </a:t>
            </a:r>
            <a:r>
              <a:rPr lang="he-IL" sz="2400">
                <a:latin typeface="David" panose="020E0502060401010101" pitchFamily="34" charset="-79"/>
                <a:cs typeface="David" panose="020E0502060401010101" pitchFamily="34" charset="-79"/>
              </a:rPr>
              <a:t>בקורס המקדים </a:t>
            </a:r>
            <a:r>
              <a:rPr lang="he-IL" sz="2400" dirty="0">
                <a:latin typeface="David" panose="020E0502060401010101" pitchFamily="34" charset="-79"/>
                <a:cs typeface="David" panose="020E0502060401010101" pitchFamily="34" charset="-79"/>
              </a:rPr>
              <a:t>- למידה עמוקה.</a:t>
            </a:r>
            <a:endParaRPr lang="en-US"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תודה נוספת למר משה שדה, מרכז הפרויקטים, על התייעצות והכוונה בתחילת המחקר.</a:t>
            </a:r>
            <a:endParaRPr lang="en-US" sz="24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695890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5972" y="-1"/>
            <a:ext cx="12197972" cy="6861359"/>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794096" y="194276"/>
            <a:ext cx="10651824" cy="593125"/>
          </a:xfrm>
          <a:effectLst>
            <a:glow rad="127000">
              <a:schemeClr val="bg1"/>
            </a:glow>
            <a:outerShdw blurRad="50800" dist="38100" dir="2700000" algn="tl" rotWithShape="0">
              <a:prstClr val="black">
                <a:alpha val="40000"/>
              </a:prstClr>
            </a:outerShdw>
          </a:effectLst>
        </p:spPr>
        <p:txBody>
          <a:bodyPr>
            <a:noAutofit/>
          </a:bodyPr>
          <a:lstStyle/>
          <a:p>
            <a:pPr algn="ctr"/>
            <a:r>
              <a:rPr lang="he-IL" sz="36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המערכת – תמונה כללית</a:t>
            </a:r>
            <a:endParaRPr lang="he" sz="14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pic>
        <p:nvPicPr>
          <p:cNvPr id="15" name="תמונה 29">
            <a:extLst>
              <a:ext uri="{FF2B5EF4-FFF2-40B4-BE49-F238E27FC236}">
                <a16:creationId xmlns:a16="http://schemas.microsoft.com/office/drawing/2014/main" id="{A4FB0EE3-95D9-FF4F-B661-0E704D56B88D}"/>
              </a:ext>
            </a:extLst>
          </p:cNvPr>
          <p:cNvPicPr/>
          <p:nvPr/>
        </p:nvPicPr>
        <p:blipFill>
          <a:blip r:embed="rId5">
            <a:extLst>
              <a:ext uri="{28A0092B-C50C-407E-A947-70E740481C1C}">
                <a14:useLocalDpi xmlns:a14="http://schemas.microsoft.com/office/drawing/2010/main" val="0"/>
              </a:ext>
            </a:extLst>
          </a:blip>
          <a:stretch>
            <a:fillRect/>
          </a:stretch>
        </p:blipFill>
        <p:spPr>
          <a:xfrm>
            <a:off x="6365941" y="1860587"/>
            <a:ext cx="5741255" cy="3563417"/>
          </a:xfrm>
          <a:prstGeom prst="roundRect">
            <a:avLst>
              <a:gd name="adj" fmla="val 8594"/>
            </a:avLst>
          </a:prstGeom>
          <a:solidFill>
            <a:srgbClr val="FFFFFF">
              <a:shade val="85000"/>
            </a:srgbClr>
          </a:solidFill>
          <a:ln>
            <a:noFill/>
          </a:ln>
          <a:effectLst/>
        </p:spPr>
      </p:pic>
      <p:pic>
        <p:nvPicPr>
          <p:cNvPr id="6" name="תמונה 5">
            <a:extLst>
              <a:ext uri="{FF2B5EF4-FFF2-40B4-BE49-F238E27FC236}">
                <a16:creationId xmlns:a16="http://schemas.microsoft.com/office/drawing/2014/main" id="{E3C6CCE0-D84B-4046-893B-DBB55F68D838}"/>
              </a:ext>
            </a:extLst>
          </p:cNvPr>
          <p:cNvPicPr/>
          <p:nvPr/>
        </p:nvPicPr>
        <p:blipFill>
          <a:blip r:embed="rId6">
            <a:extLst>
              <a:ext uri="{28A0092B-C50C-407E-A947-70E740481C1C}">
                <a14:useLocalDpi xmlns:a14="http://schemas.microsoft.com/office/drawing/2010/main" val="0"/>
              </a:ext>
            </a:extLst>
          </a:blip>
          <a:stretch>
            <a:fillRect/>
          </a:stretch>
        </p:blipFill>
        <p:spPr>
          <a:xfrm>
            <a:off x="95909" y="2408697"/>
            <a:ext cx="6198132" cy="2467195"/>
          </a:xfrm>
          <a:prstGeom prst="rect">
            <a:avLst/>
          </a:prstGeom>
        </p:spPr>
      </p:pic>
      <p:sp>
        <p:nvSpPr>
          <p:cNvPr id="7" name="Rounded Rectangle 6">
            <a:extLst>
              <a:ext uri="{FF2B5EF4-FFF2-40B4-BE49-F238E27FC236}">
                <a16:creationId xmlns:a16="http://schemas.microsoft.com/office/drawing/2014/main" id="{1D40364B-12E2-492C-9F1D-4038BAF9E9DE}"/>
              </a:ext>
            </a:extLst>
          </p:cNvPr>
          <p:cNvSpPr/>
          <p:nvPr/>
        </p:nvSpPr>
        <p:spPr>
          <a:xfrm>
            <a:off x="6916811" y="1139394"/>
            <a:ext cx="4639513" cy="593126"/>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he-IL" sz="2400" dirty="0">
                <a:solidFill>
                  <a:prstClr val="black"/>
                </a:solidFill>
                <a:latin typeface="David" panose="020E0502060401010101" pitchFamily="34" charset="-79"/>
                <a:cs typeface="David" panose="020E0502060401010101" pitchFamily="34" charset="-79"/>
              </a:rPr>
              <a:t>תרשים מלבנים כללי של המערכת</a:t>
            </a:r>
            <a:endParaRPr lang="en-US" dirty="0">
              <a:latin typeface="David" panose="020E0502060401010101" pitchFamily="34" charset="-79"/>
              <a:cs typeface="David" panose="020E0502060401010101" pitchFamily="34" charset="-79"/>
            </a:endParaRPr>
          </a:p>
        </p:txBody>
      </p:sp>
      <p:sp>
        <p:nvSpPr>
          <p:cNvPr id="8" name="Rounded Rectangle 6">
            <a:extLst>
              <a:ext uri="{FF2B5EF4-FFF2-40B4-BE49-F238E27FC236}">
                <a16:creationId xmlns:a16="http://schemas.microsoft.com/office/drawing/2014/main" id="{911147CF-97B1-4378-9908-C5AE1F7FC614}"/>
              </a:ext>
            </a:extLst>
          </p:cNvPr>
          <p:cNvSpPr/>
          <p:nvPr/>
        </p:nvSpPr>
        <p:spPr>
          <a:xfrm>
            <a:off x="804720" y="1111586"/>
            <a:ext cx="4639513" cy="593126"/>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he-IL" sz="2400" dirty="0">
                <a:solidFill>
                  <a:prstClr val="black"/>
                </a:solidFill>
                <a:latin typeface="David" panose="020E0502060401010101" pitchFamily="34" charset="-79"/>
                <a:cs typeface="David" panose="020E0502060401010101" pitchFamily="34" charset="-79"/>
              </a:rPr>
              <a:t>ממשק משתמש - </a:t>
            </a:r>
            <a:r>
              <a:rPr lang="en-US" sz="2400" dirty="0">
                <a:solidFill>
                  <a:prstClr val="black"/>
                </a:solidFill>
                <a:latin typeface="David" panose="020E0502060401010101" pitchFamily="34" charset="-79"/>
                <a:cs typeface="David" panose="020E0502060401010101" pitchFamily="34" charset="-79"/>
              </a:rPr>
              <a:t>GUI</a:t>
            </a:r>
            <a:endParaRPr lang="en-US"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998655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78983"/>
            <a:ext cx="12191999" cy="7384641"/>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804720" y="198410"/>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ניקוי רעשים - מבוא ושלבי עבודה</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1165123" y="798326"/>
            <a:ext cx="10178915" cy="5428480"/>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1165124" y="963827"/>
            <a:ext cx="9971800" cy="4893647"/>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עקב מנגנונים שונים, כמו למשל רעש הנוצר בחיישן ה- </a:t>
            </a:r>
            <a:r>
              <a:rPr lang="en-US" sz="2400" dirty="0">
                <a:latin typeface="David" panose="020E0502060401010101" pitchFamily="34" charset="-79"/>
                <a:cs typeface="David" panose="020E0502060401010101" pitchFamily="34" charset="-79"/>
              </a:rPr>
              <a:t>CCD</a:t>
            </a:r>
            <a:r>
              <a:rPr lang="he-IL" sz="2400" dirty="0">
                <a:latin typeface="David" panose="020E0502060401010101" pitchFamily="34" charset="-79"/>
                <a:cs typeface="David" panose="020E0502060401010101" pitchFamily="34" charset="-79"/>
              </a:rPr>
              <a:t> של תהליך הצילום האלקטרוני, העברת התמונה דרך מערכת תקשורת רועשת, וגם הקוונטיזציה של רמות האפור, אנו לא מקבלים את רמות האפור הנכונות והמדויקות בכל מקום. </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המודל המקובל לאפיון תהליכים אלו הוא תוספת של אות רעש לאות התמונה. שימוש בלמידה עמוקה לפתרון בעיה זו צפוי להביא לתוצאות טובות בהרבה מהאלגוריתמים הקיימים שלא משתמשים ברשתות נוירונים.</a:t>
            </a:r>
            <a:endParaRPr lang="en-US" sz="2400" dirty="0">
              <a:latin typeface="David" panose="020E0502060401010101" pitchFamily="34" charset="-79"/>
              <a:cs typeface="David" panose="020E0502060401010101" pitchFamily="34" charset="-79"/>
            </a:endParaRP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שלבי העבודה:</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פתרון המבוסס 81 רשתות סקלריות (לא מנורמלות)</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פתרון המבוסס 81 רשתות סקלריות מנורמלות</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פתרון המבוסס רשת וקטורית אחת (לא מנורמלת)</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פתרון המבוסס רשת וקטורית אחת מנורמלת</a:t>
            </a: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spTree>
    <p:extLst>
      <p:ext uri="{BB962C8B-B14F-4D97-AF65-F5344CB8AC3E}">
        <p14:creationId xmlns:p14="http://schemas.microsoft.com/office/powerpoint/2010/main" val="16952242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1242625" y="82843"/>
            <a:ext cx="10651824" cy="593125"/>
          </a:xfrm>
          <a:effectLst>
            <a:glow rad="127000">
              <a:schemeClr val="bg1"/>
            </a:glow>
            <a:outerShdw blurRad="50800" dist="38100" dir="2700000" algn="tl" rotWithShape="0">
              <a:prstClr val="black">
                <a:alpha val="40000"/>
              </a:prstClr>
            </a:outerShdw>
          </a:effectLst>
        </p:spPr>
        <p:txBody>
          <a:bodyPr>
            <a:noAutofit/>
          </a:bodyPr>
          <a:lstStyle/>
          <a:p>
            <a:pPr algn="ctr" rtl="1"/>
            <a:r>
              <a:rPr lang="he-IL" sz="36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ניקוי רעשים - מערכת מבוססת רשתות סקלריות (לא מנורמלות)</a:t>
            </a:r>
            <a:endParaRPr lang="he" sz="14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6253305" y="722830"/>
            <a:ext cx="5905307" cy="6005465"/>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6253305" y="843401"/>
            <a:ext cx="5641144" cy="6278642"/>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תחילה, ניקוי הרעשים מבוסס על רשתות סקלריות שילמדו את פונקציות הכיווץ עבור כל פס תדר, כלומר רשתות שמקבלות במבואן סקלר ומוציאות במוצאן גם כן סקלר.</a:t>
            </a:r>
          </a:p>
          <a:p>
            <a:pPr algn="r" rtl="1"/>
            <a:br>
              <a:rPr lang="he-IL"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תחילה, נמיר את התמונה הרועשת ל-81 "תמונות" בפסי תדר שונים, ע"י התמרת </a:t>
            </a:r>
            <a:r>
              <a:rPr lang="en-US" sz="2400" dirty="0">
                <a:latin typeface="David" panose="020E0502060401010101" pitchFamily="34" charset="-79"/>
                <a:cs typeface="David" panose="020E0502060401010101" pitchFamily="34" charset="-79"/>
              </a:rPr>
              <a:t>DCT</a:t>
            </a:r>
            <a:r>
              <a:rPr lang="he-IL" sz="2400" dirty="0">
                <a:latin typeface="David" panose="020E0502060401010101" pitchFamily="34" charset="-79"/>
                <a:cs typeface="David" panose="020E0502060401010101" pitchFamily="34" charset="-79"/>
              </a:rPr>
              <a:t> עם פונקציות בסיס בגודל </a:t>
            </a:r>
            <a:r>
              <a:rPr lang="en-US" sz="2400" dirty="0">
                <a:latin typeface="David" panose="020E0502060401010101" pitchFamily="34" charset="-79"/>
                <a:cs typeface="David" panose="020E0502060401010101" pitchFamily="34" charset="-79"/>
              </a:rPr>
              <a:t>9x9</a:t>
            </a:r>
            <a:r>
              <a:rPr lang="he-IL" sz="2400" dirty="0">
                <a:latin typeface="David" panose="020E0502060401010101" pitchFamily="34" charset="-79"/>
                <a:cs typeface="David" panose="020E0502060401010101" pitchFamily="34" charset="-79"/>
              </a:rPr>
              <a:t>.</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לאחר מכן נתקן את ה"תמונות" בכל פסי התדר באמצעות רשתות נוירונים עמוקות.</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לאחר התיקון נתמיר בחזרה את ה"תמונות" בכל פסי התדר למרחב התמונה ונחבר לקבלת התמונה במוצא המערכת.</a:t>
            </a:r>
            <a:endParaRPr lang="en-US" sz="2400" dirty="0">
              <a:latin typeface="David" panose="020E0502060401010101" pitchFamily="34" charset="-79"/>
              <a:cs typeface="David" panose="020E0502060401010101" pitchFamily="34" charset="-79"/>
            </a:endParaRPr>
          </a:p>
          <a:p>
            <a:pPr algn="r" rtl="1"/>
            <a:endParaRPr lang="he-IL" sz="2400" dirty="0">
              <a:latin typeface="David" panose="020E0502060401010101" pitchFamily="34" charset="-79"/>
              <a:cs typeface="David" panose="020E0502060401010101" pitchFamily="34" charset="-79"/>
            </a:endParaRPr>
          </a:p>
          <a:p>
            <a:pPr algn="ctr" rtl="1"/>
            <a:endParaRPr lang="en-US" dirty="0"/>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pic>
        <p:nvPicPr>
          <p:cNvPr id="10" name="תמונה 9">
            <a:extLst>
              <a:ext uri="{FF2B5EF4-FFF2-40B4-BE49-F238E27FC236}">
                <a16:creationId xmlns:a16="http://schemas.microsoft.com/office/drawing/2014/main" id="{7A965923-02FC-48CA-B817-9E0C6FF2C9CA}"/>
              </a:ext>
            </a:extLst>
          </p:cNvPr>
          <p:cNvPicPr/>
          <p:nvPr/>
        </p:nvPicPr>
        <p:blipFill>
          <a:blip r:embed="rId5">
            <a:extLst>
              <a:ext uri="{28A0092B-C50C-407E-A947-70E740481C1C}">
                <a14:useLocalDpi xmlns:a14="http://schemas.microsoft.com/office/drawing/2010/main" val="0"/>
              </a:ext>
            </a:extLst>
          </a:blip>
          <a:stretch>
            <a:fillRect/>
          </a:stretch>
        </p:blipFill>
        <p:spPr>
          <a:xfrm>
            <a:off x="33388" y="2241623"/>
            <a:ext cx="6186529" cy="2967877"/>
          </a:xfrm>
          <a:prstGeom prst="rect">
            <a:avLst/>
          </a:prstGeom>
        </p:spPr>
      </p:pic>
    </p:spTree>
    <p:extLst>
      <p:ext uri="{BB962C8B-B14F-4D97-AF65-F5344CB8AC3E}">
        <p14:creationId xmlns:p14="http://schemas.microsoft.com/office/powerpoint/2010/main" val="3389371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1093568" y="129705"/>
            <a:ext cx="10651824" cy="593125"/>
          </a:xfrm>
          <a:effectLst>
            <a:glow rad="127000">
              <a:schemeClr val="bg1"/>
            </a:glow>
            <a:outerShdw blurRad="50800" dist="38100" dir="2700000" algn="tl" rotWithShape="0">
              <a:prstClr val="black">
                <a:alpha val="40000"/>
              </a:prstClr>
            </a:outerShdw>
          </a:effectLst>
        </p:spPr>
        <p:txBody>
          <a:bodyPr>
            <a:noAutofit/>
          </a:bodyPr>
          <a:lstStyle/>
          <a:p>
            <a:pPr algn="ctr" rtl="1"/>
            <a:r>
              <a:rPr lang="he-IL" sz="36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הרעיון ליצירת ה-</a:t>
            </a:r>
            <a:r>
              <a:rPr lang="en-US" sz="36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Datasets</a:t>
            </a:r>
            <a:r>
              <a:rPr lang="he-IL" sz="36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 לאימון הרשתות</a:t>
            </a:r>
            <a:endParaRPr lang="he" sz="14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24007" y="843401"/>
            <a:ext cx="12134605" cy="3770802"/>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253218" y="843401"/>
            <a:ext cx="11641231" cy="4801314"/>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כאמור מבוצע אימון של 81 רשתות שונות ולכן ניצור </a:t>
            </a:r>
            <a:r>
              <a:rPr lang="en-US" sz="2400" dirty="0">
                <a:latin typeface="David" panose="020E0502060401010101" pitchFamily="34" charset="-79"/>
                <a:cs typeface="David" panose="020E0502060401010101" pitchFamily="34" charset="-79"/>
              </a:rPr>
              <a:t>81 Datasets</a:t>
            </a:r>
            <a:r>
              <a:rPr lang="he-IL" sz="2400" dirty="0">
                <a:latin typeface="David" panose="020E0502060401010101" pitchFamily="34" charset="-79"/>
                <a:cs typeface="David" panose="020E0502060401010101" pitchFamily="34" charset="-79"/>
              </a:rPr>
              <a:t> שונים - </a:t>
            </a:r>
            <a:r>
              <a:rPr lang="en-US" sz="2400" dirty="0">
                <a:latin typeface="David" panose="020E0502060401010101" pitchFamily="34" charset="-79"/>
                <a:cs typeface="David" panose="020E0502060401010101" pitchFamily="34" charset="-79"/>
              </a:rPr>
              <a:t>Dataset</a:t>
            </a:r>
            <a:r>
              <a:rPr lang="he-IL" sz="2400" dirty="0">
                <a:latin typeface="David" panose="020E0502060401010101" pitchFamily="34" charset="-79"/>
                <a:cs typeface="David" panose="020E0502060401010101" pitchFamily="34" charset="-79"/>
              </a:rPr>
              <a:t> עבור כל פס תדר.</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נדמה תמונה רועשת אמיתית:</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נרעיש את התמונה ע"י הוספת רעש גאוסי עם תוחלת 0 וסטיית תקן של </a:t>
            </a:r>
            <a:r>
              <a:rPr lang="en-US" sz="2400" dirty="0">
                <a:latin typeface="David" panose="020E0502060401010101" pitchFamily="34" charset="-79"/>
                <a:cs typeface="David" panose="020E0502060401010101" pitchFamily="34" charset="-79"/>
              </a:rPr>
              <a:t>sigma</a:t>
            </a:r>
            <a:r>
              <a:rPr lang="he-IL" sz="2400" dirty="0">
                <a:latin typeface="David" panose="020E0502060401010101" pitchFamily="34" charset="-79"/>
                <a:cs typeface="David" panose="020E0502060401010101" pitchFamily="34" charset="-79"/>
              </a:rPr>
              <a:t>.</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ערכים גדולים מ-255 -&gt; נמיר ל-255.</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ערכים קטנים מ-0 -&gt; נמיר ל-0.</a:t>
            </a:r>
          </a:p>
          <a:p>
            <a:pPr marL="342900" indent="-342900" algn="r" rtl="1">
              <a:buFont typeface="Arial" panose="020B0604020202020204" pitchFamily="34" charset="0"/>
              <a:buChar char="•"/>
            </a:pPr>
            <a:r>
              <a:rPr lang="he-IL" sz="2400" dirty="0">
                <a:latin typeface="David" panose="020E0502060401010101" pitchFamily="34" charset="-79"/>
                <a:cs typeface="David" panose="020E0502060401010101" pitchFamily="34" charset="-79"/>
              </a:rPr>
              <a:t>נעגל לערכים שלמים בעזרת </a:t>
            </a:r>
            <a:r>
              <a:rPr lang="en-US" sz="2400" dirty="0">
                <a:latin typeface="David" panose="020E0502060401010101" pitchFamily="34" charset="-79"/>
                <a:cs typeface="David" panose="020E0502060401010101" pitchFamily="34" charset="-79"/>
              </a:rPr>
              <a:t>uint8</a:t>
            </a:r>
            <a:r>
              <a:rPr lang="he-IL" sz="2400" dirty="0">
                <a:latin typeface="David" panose="020E0502060401010101" pitchFamily="34" charset="-79"/>
                <a:cs typeface="David" panose="020E0502060401010101" pitchFamily="34" charset="-79"/>
              </a:rPr>
              <a:t>.</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עבור כל רשת ניצור טבלה שבעמודה הראשונה בה מופיע וקטור עמודה גדול של </a:t>
            </a:r>
            <a:r>
              <a:rPr lang="en-US" sz="2400" dirty="0">
                <a:latin typeface="David" panose="020E0502060401010101" pitchFamily="34" charset="-79"/>
                <a:cs typeface="David" panose="020E0502060401010101" pitchFamily="34" charset="-79"/>
              </a:rPr>
              <a:t>data</a:t>
            </a:r>
            <a:r>
              <a:rPr lang="he-IL" sz="2400" dirty="0">
                <a:latin typeface="David" panose="020E0502060401010101" pitchFamily="34" charset="-79"/>
                <a:cs typeface="David" panose="020E0502060401010101" pitchFamily="34" charset="-79"/>
              </a:rPr>
              <a:t> ובעמודה השנייה שלה מופיע וקטור עמודה גדול של </a:t>
            </a:r>
            <a:r>
              <a:rPr lang="en-US" sz="2400" dirty="0">
                <a:latin typeface="David" panose="020E0502060401010101" pitchFamily="34" charset="-79"/>
                <a:cs typeface="David" panose="020E0502060401010101" pitchFamily="34" charset="-79"/>
              </a:rPr>
              <a:t>label</a:t>
            </a:r>
            <a:r>
              <a:rPr lang="he-IL" sz="2400" dirty="0">
                <a:latin typeface="David" panose="020E0502060401010101" pitchFamily="34" charset="-79"/>
                <a:cs typeface="David" panose="020E0502060401010101" pitchFamily="34" charset="-79"/>
              </a:rPr>
              <a:t>. כל איבר בוקטור ה-</a:t>
            </a:r>
            <a:r>
              <a:rPr lang="en-US" sz="2400" dirty="0">
                <a:latin typeface="David" panose="020E0502060401010101" pitchFamily="34" charset="-79"/>
                <a:cs typeface="David" panose="020E0502060401010101" pitchFamily="34" charset="-79"/>
              </a:rPr>
              <a:t>data</a:t>
            </a:r>
            <a:r>
              <a:rPr lang="he-IL" sz="2400" dirty="0">
                <a:latin typeface="David" panose="020E0502060401010101" pitchFamily="34" charset="-79"/>
                <a:cs typeface="David" panose="020E0502060401010101" pitchFamily="34" charset="-79"/>
              </a:rPr>
              <a:t> הוא כניסה לרשת.</a:t>
            </a:r>
          </a:p>
          <a:p>
            <a:pPr algn="r" rtl="1"/>
            <a:endParaRPr lang="he-IL" sz="2400" dirty="0">
              <a:latin typeface="David" panose="020E0502060401010101" pitchFamily="34" charset="-79"/>
              <a:cs typeface="David" panose="020E0502060401010101" pitchFamily="34" charset="-79"/>
            </a:endParaRPr>
          </a:p>
          <a:p>
            <a:pPr algn="r" rtl="1"/>
            <a:endParaRPr lang="he-IL" sz="2400" dirty="0">
              <a:latin typeface="David" panose="020E0502060401010101" pitchFamily="34" charset="-79"/>
              <a:cs typeface="David" panose="020E0502060401010101" pitchFamily="34" charset="-79"/>
            </a:endParaRPr>
          </a:p>
          <a:p>
            <a:pPr algn="ctr" rtl="1"/>
            <a:endParaRPr lang="en-US" dirty="0"/>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graphicFrame>
        <p:nvGraphicFramePr>
          <p:cNvPr id="3" name="טבלה 2">
            <a:extLst>
              <a:ext uri="{FF2B5EF4-FFF2-40B4-BE49-F238E27FC236}">
                <a16:creationId xmlns:a16="http://schemas.microsoft.com/office/drawing/2014/main" id="{6BACD966-9DD4-4455-9E05-B9CF1337EAE6}"/>
              </a:ext>
            </a:extLst>
          </p:cNvPr>
          <p:cNvGraphicFramePr>
            <a:graphicFrameLocks noGrp="1"/>
          </p:cNvGraphicFramePr>
          <p:nvPr>
            <p:extLst>
              <p:ext uri="{D42A27DB-BD31-4B8C-83A1-F6EECF244321}">
                <p14:modId xmlns:p14="http://schemas.microsoft.com/office/powerpoint/2010/main" val="2021371879"/>
              </p:ext>
            </p:extLst>
          </p:nvPr>
        </p:nvGraphicFramePr>
        <p:xfrm>
          <a:off x="787790" y="4742111"/>
          <a:ext cx="10424160" cy="1754097"/>
        </p:xfrm>
        <a:graphic>
          <a:graphicData uri="http://schemas.openxmlformats.org/drawingml/2006/table">
            <a:tbl>
              <a:tblPr rtl="1" firstRow="1" bandRow="1">
                <a:tableStyleId>{5C22544A-7EE6-4342-B048-85BDC9FD1C3A}</a:tableStyleId>
              </a:tblPr>
              <a:tblGrid>
                <a:gridCol w="5212080">
                  <a:extLst>
                    <a:ext uri="{9D8B030D-6E8A-4147-A177-3AD203B41FA5}">
                      <a16:colId xmlns:a16="http://schemas.microsoft.com/office/drawing/2014/main" val="2615657891"/>
                    </a:ext>
                  </a:extLst>
                </a:gridCol>
                <a:gridCol w="5212080">
                  <a:extLst>
                    <a:ext uri="{9D8B030D-6E8A-4147-A177-3AD203B41FA5}">
                      <a16:colId xmlns:a16="http://schemas.microsoft.com/office/drawing/2014/main" val="4080305423"/>
                    </a:ext>
                  </a:extLst>
                </a:gridCol>
              </a:tblGrid>
              <a:tr h="417098">
                <a:tc>
                  <a:txBody>
                    <a:bodyPr/>
                    <a:lstStyle/>
                    <a:p>
                      <a:pPr algn="ctr" rtl="1"/>
                      <a:r>
                        <a:rPr lang="en-US" sz="2000" dirty="0">
                          <a:latin typeface="David" panose="020E0502060401010101" pitchFamily="34" charset="-79"/>
                          <a:cs typeface="David" panose="020E0502060401010101" pitchFamily="34" charset="-79"/>
                        </a:rPr>
                        <a:t>label</a:t>
                      </a:r>
                      <a:endParaRPr lang="he-IL" sz="2000" dirty="0">
                        <a:latin typeface="David" panose="020E0502060401010101" pitchFamily="34" charset="-79"/>
                        <a:cs typeface="David" panose="020E0502060401010101" pitchFamily="34" charset="-79"/>
                      </a:endParaRPr>
                    </a:p>
                  </a:txBody>
                  <a:tcPr marL="102846" marR="102846" marT="51423" marB="51423"/>
                </a:tc>
                <a:tc>
                  <a:txBody>
                    <a:bodyPr/>
                    <a:lstStyle/>
                    <a:p>
                      <a:pPr algn="ctr" rtl="1"/>
                      <a:r>
                        <a:rPr lang="en-US" sz="2000" dirty="0">
                          <a:latin typeface="David" panose="020E0502060401010101" pitchFamily="34" charset="-79"/>
                          <a:cs typeface="David" panose="020E0502060401010101" pitchFamily="34" charset="-79"/>
                        </a:rPr>
                        <a:t>data</a:t>
                      </a:r>
                      <a:endParaRPr lang="he-IL" sz="2000" dirty="0">
                        <a:latin typeface="David" panose="020E0502060401010101" pitchFamily="34" charset="-79"/>
                        <a:cs typeface="David" panose="020E0502060401010101" pitchFamily="34" charset="-79"/>
                      </a:endParaRPr>
                    </a:p>
                  </a:txBody>
                  <a:tcPr marL="102846" marR="102846" marT="51423" marB="51423"/>
                </a:tc>
                <a:extLst>
                  <a:ext uri="{0D108BD9-81ED-4DB2-BD59-A6C34878D82A}">
                    <a16:rowId xmlns:a16="http://schemas.microsoft.com/office/drawing/2014/main" val="1172275260"/>
                  </a:ext>
                </a:extLst>
              </a:tr>
              <a:tr h="1336999">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he-IL" sz="2000" dirty="0">
                          <a:latin typeface="David" panose="020E0502060401010101" pitchFamily="34" charset="-79"/>
                          <a:cs typeface="David" panose="020E0502060401010101" pitchFamily="34" charset="-79"/>
                        </a:rPr>
                        <a:t>וקטור עמודה שהתקבל מהתמרת התמונה הנקייה ע"י המסנן הרלוונטי.</a:t>
                      </a:r>
                      <a:br>
                        <a:rPr lang="en-US"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(בגודל מספר הדוגמאות מכל התמונות ב-</a:t>
                      </a:r>
                      <a:r>
                        <a:rPr lang="en-US" sz="2000" dirty="0">
                          <a:latin typeface="David" panose="020E0502060401010101" pitchFamily="34" charset="-79"/>
                          <a:cs typeface="David" panose="020E0502060401010101" pitchFamily="34" charset="-79"/>
                        </a:rPr>
                        <a:t>(Dataset</a:t>
                      </a:r>
                      <a:r>
                        <a:rPr lang="he-IL" sz="2000" dirty="0">
                          <a:latin typeface="David" panose="020E0502060401010101" pitchFamily="34" charset="-79"/>
                          <a:cs typeface="David" panose="020E0502060401010101" pitchFamily="34" charset="-79"/>
                        </a:rPr>
                        <a:t>.</a:t>
                      </a:r>
                    </a:p>
                    <a:p>
                      <a:pPr algn="ctr" rtl="1"/>
                      <a:endParaRPr lang="he-IL" sz="2000" dirty="0">
                        <a:latin typeface="David" panose="020E0502060401010101" pitchFamily="34" charset="-79"/>
                        <a:cs typeface="David" panose="020E0502060401010101" pitchFamily="34" charset="-79"/>
                      </a:endParaRPr>
                    </a:p>
                  </a:txBody>
                  <a:tcPr marL="102846" marR="102846" marT="51423" marB="51423"/>
                </a:tc>
                <a:tc>
                  <a:txBody>
                    <a:bodyPr/>
                    <a:lstStyle/>
                    <a:p>
                      <a:pPr algn="ctr" rtl="1"/>
                      <a:r>
                        <a:rPr lang="he-IL" sz="2000" dirty="0">
                          <a:latin typeface="David" panose="020E0502060401010101" pitchFamily="34" charset="-79"/>
                          <a:cs typeface="David" panose="020E0502060401010101" pitchFamily="34" charset="-79"/>
                        </a:rPr>
                        <a:t>וקטור עמודה שהתקבל מהתמרת התמונה הרועשת ע"י המסנן הרלוונטי.</a:t>
                      </a:r>
                      <a:br>
                        <a:rPr lang="en-US" sz="2000" dirty="0">
                          <a:latin typeface="David" panose="020E0502060401010101" pitchFamily="34" charset="-79"/>
                          <a:cs typeface="David" panose="020E0502060401010101" pitchFamily="34" charset="-79"/>
                        </a:rPr>
                      </a:br>
                      <a:r>
                        <a:rPr lang="he-IL" sz="2000" dirty="0">
                          <a:latin typeface="David" panose="020E0502060401010101" pitchFamily="34" charset="-79"/>
                          <a:cs typeface="David" panose="020E0502060401010101" pitchFamily="34" charset="-79"/>
                        </a:rPr>
                        <a:t>(בגודל מספר הדוגמאות מכל התמונות ב-</a:t>
                      </a:r>
                      <a:r>
                        <a:rPr lang="en-US" sz="2000" dirty="0">
                          <a:latin typeface="David" panose="020E0502060401010101" pitchFamily="34" charset="-79"/>
                          <a:cs typeface="David" panose="020E0502060401010101" pitchFamily="34" charset="-79"/>
                        </a:rPr>
                        <a:t>(Dataset</a:t>
                      </a:r>
                      <a:r>
                        <a:rPr lang="he-IL" sz="2000" dirty="0">
                          <a:latin typeface="David" panose="020E0502060401010101" pitchFamily="34" charset="-79"/>
                          <a:cs typeface="David" panose="020E0502060401010101" pitchFamily="34" charset="-79"/>
                        </a:rPr>
                        <a:t>.</a:t>
                      </a:r>
                    </a:p>
                  </a:txBody>
                  <a:tcPr marL="102846" marR="102846" marT="51423" marB="51423"/>
                </a:tc>
                <a:extLst>
                  <a:ext uri="{0D108BD9-81ED-4DB2-BD59-A6C34878D82A}">
                    <a16:rowId xmlns:a16="http://schemas.microsoft.com/office/drawing/2014/main" val="915133974"/>
                  </a:ext>
                </a:extLst>
              </a:tr>
            </a:tbl>
          </a:graphicData>
        </a:graphic>
      </p:graphicFrame>
    </p:spTree>
    <p:extLst>
      <p:ext uri="{BB962C8B-B14F-4D97-AF65-F5344CB8AC3E}">
        <p14:creationId xmlns:p14="http://schemas.microsoft.com/office/powerpoint/2010/main" val="1678299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1093568" y="129705"/>
            <a:ext cx="10651824" cy="593125"/>
          </a:xfrm>
          <a:effectLst>
            <a:glow rad="127000">
              <a:schemeClr val="bg1"/>
            </a:glow>
            <a:outerShdw blurRad="50800" dist="38100" dir="2700000" algn="tl" rotWithShape="0">
              <a:prstClr val="black">
                <a:alpha val="40000"/>
              </a:prstClr>
            </a:outerShdw>
          </a:effectLst>
        </p:spPr>
        <p:txBody>
          <a:bodyPr>
            <a:noAutofit/>
          </a:bodyPr>
          <a:lstStyle/>
          <a:p>
            <a:pPr algn="ctr" rtl="1"/>
            <a:r>
              <a:rPr lang="he-IL" sz="36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ארכיטקטורת הרשתות</a:t>
            </a:r>
            <a:endParaRPr lang="he" sz="14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8" name="TextBox 7">
            <a:extLst>
              <a:ext uri="{FF2B5EF4-FFF2-40B4-BE49-F238E27FC236}">
                <a16:creationId xmlns:a16="http://schemas.microsoft.com/office/drawing/2014/main" id="{5D107FAC-6EA7-9C45-BDD1-B3AC4F4CEECB}"/>
              </a:ext>
            </a:extLst>
          </p:cNvPr>
          <p:cNvSpPr txBox="1"/>
          <p:nvPr/>
        </p:nvSpPr>
        <p:spPr>
          <a:xfrm>
            <a:off x="253218" y="843401"/>
            <a:ext cx="11641231" cy="1107996"/>
          </a:xfrm>
          <a:prstGeom prst="rect">
            <a:avLst/>
          </a:prstGeom>
          <a:noFill/>
        </p:spPr>
        <p:txBody>
          <a:bodyPr wrap="square" rtlCol="0">
            <a:spAutoFit/>
          </a:bodyPr>
          <a:lstStyle/>
          <a:p>
            <a:pPr algn="r" rtl="1"/>
            <a:endParaRPr lang="he-IL" sz="2400" dirty="0">
              <a:latin typeface="David" panose="020E0502060401010101" pitchFamily="34" charset="-79"/>
              <a:cs typeface="David" panose="020E0502060401010101" pitchFamily="34" charset="-79"/>
            </a:endParaRPr>
          </a:p>
          <a:p>
            <a:pPr algn="r" rtl="1"/>
            <a:endParaRPr lang="he-IL" sz="2400" dirty="0">
              <a:latin typeface="David" panose="020E0502060401010101" pitchFamily="34" charset="-79"/>
              <a:cs typeface="David" panose="020E0502060401010101" pitchFamily="34" charset="-79"/>
            </a:endParaRPr>
          </a:p>
          <a:p>
            <a:pPr algn="ctr" rtl="1"/>
            <a:endParaRPr lang="en-US" dirty="0"/>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pic>
        <p:nvPicPr>
          <p:cNvPr id="9" name="תמונה 8">
            <a:extLst>
              <a:ext uri="{FF2B5EF4-FFF2-40B4-BE49-F238E27FC236}">
                <a16:creationId xmlns:a16="http://schemas.microsoft.com/office/drawing/2014/main" id="{AABBC192-7034-4F15-BB75-CCD90F7C2F68}"/>
              </a:ext>
            </a:extLst>
          </p:cNvPr>
          <p:cNvPicPr/>
          <p:nvPr/>
        </p:nvPicPr>
        <p:blipFill>
          <a:blip r:embed="rId5">
            <a:extLst>
              <a:ext uri="{28A0092B-C50C-407E-A947-70E740481C1C}">
                <a14:useLocalDpi xmlns:a14="http://schemas.microsoft.com/office/drawing/2010/main" val="0"/>
              </a:ext>
            </a:extLst>
          </a:blip>
          <a:stretch>
            <a:fillRect/>
          </a:stretch>
        </p:blipFill>
        <p:spPr>
          <a:xfrm>
            <a:off x="253218" y="989947"/>
            <a:ext cx="5842782" cy="2760625"/>
          </a:xfrm>
          <a:prstGeom prst="rect">
            <a:avLst/>
          </a:prstGeom>
        </p:spPr>
      </p:pic>
      <p:sp>
        <p:nvSpPr>
          <p:cNvPr id="10" name="Rounded Rectangle 6">
            <a:extLst>
              <a:ext uri="{FF2B5EF4-FFF2-40B4-BE49-F238E27FC236}">
                <a16:creationId xmlns:a16="http://schemas.microsoft.com/office/drawing/2014/main" id="{AD24C55D-2D40-4C0D-9EF6-D5BAC6C9BC72}"/>
              </a:ext>
            </a:extLst>
          </p:cNvPr>
          <p:cNvSpPr/>
          <p:nvPr/>
        </p:nvSpPr>
        <p:spPr>
          <a:xfrm>
            <a:off x="253218" y="3897118"/>
            <a:ext cx="5842782" cy="2760625"/>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12" name="TextBox 11">
            <a:extLst>
              <a:ext uri="{FF2B5EF4-FFF2-40B4-BE49-F238E27FC236}">
                <a16:creationId xmlns:a16="http://schemas.microsoft.com/office/drawing/2014/main" id="{63489321-17CC-4002-ABBE-7EE231549672}"/>
              </a:ext>
            </a:extLst>
          </p:cNvPr>
          <p:cNvSpPr txBox="1"/>
          <p:nvPr/>
        </p:nvSpPr>
        <p:spPr>
          <a:xfrm>
            <a:off x="277226" y="3980087"/>
            <a:ext cx="5842782" cy="2677656"/>
          </a:xfrm>
          <a:prstGeom prst="rect">
            <a:avLst/>
          </a:prstGeom>
          <a:noFill/>
        </p:spPr>
        <p:txBody>
          <a:bodyPr wrap="square" rtlCol="0">
            <a:spAutoFit/>
          </a:bodyPr>
          <a:lstStyle/>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רשת סקלרית - מימד הכניסה לרשת הוא 1 (סקלר) וכך גם מימד היציאה מהרשת.</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4 שכבות עם 256 פרספקטרונים בכל שכבה.</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פונקציית האקטיבציה בכל שכבה היא </a:t>
            </a:r>
            <a:r>
              <a:rPr lang="en-US" sz="2400" dirty="0">
                <a:latin typeface="David" panose="020E0502060401010101" pitchFamily="34" charset="-79"/>
                <a:cs typeface="David" panose="020E0502060401010101" pitchFamily="34" charset="-79"/>
              </a:rPr>
              <a:t>sigmoid</a:t>
            </a:r>
            <a:r>
              <a:rPr lang="he-IL" sz="2400" dirty="0">
                <a:latin typeface="David" panose="020E0502060401010101" pitchFamily="34" charset="-79"/>
                <a:cs typeface="David" panose="020E0502060401010101" pitchFamily="34" charset="-79"/>
              </a:rPr>
              <a:t>.</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האופטימייזר הוא </a:t>
            </a:r>
            <a:r>
              <a:rPr lang="en-US" sz="2400" dirty="0">
                <a:latin typeface="David" panose="020E0502060401010101" pitchFamily="34" charset="-79"/>
                <a:cs typeface="David" panose="020E0502060401010101" pitchFamily="34" charset="-79"/>
              </a:rPr>
              <a:t>Adam</a:t>
            </a:r>
            <a:r>
              <a:rPr lang="he-IL" sz="2400" dirty="0">
                <a:latin typeface="David" panose="020E0502060401010101" pitchFamily="34" charset="-79"/>
                <a:cs typeface="David" panose="020E0502060401010101" pitchFamily="34" charset="-79"/>
              </a:rPr>
              <a:t> </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חישוב ה-</a:t>
            </a:r>
            <a:r>
              <a:rPr lang="en-US" sz="2400" dirty="0">
                <a:latin typeface="David" panose="020E0502060401010101" pitchFamily="34" charset="-79"/>
                <a:cs typeface="David" panose="020E0502060401010101" pitchFamily="34" charset="-79"/>
              </a:rPr>
              <a:t>loss</a:t>
            </a:r>
            <a:r>
              <a:rPr lang="he-IL" sz="2400" dirty="0">
                <a:latin typeface="David" panose="020E0502060401010101" pitchFamily="34" charset="-79"/>
                <a:cs typeface="David" panose="020E0502060401010101" pitchFamily="34" charset="-79"/>
              </a:rPr>
              <a:t> מתבצע ע"י </a:t>
            </a:r>
            <a:r>
              <a:rPr lang="en-US" sz="2400" dirty="0">
                <a:latin typeface="David" panose="020E0502060401010101" pitchFamily="34" charset="-79"/>
                <a:cs typeface="David" panose="020E0502060401010101" pitchFamily="34" charset="-79"/>
              </a:rPr>
              <a:t>MSE</a:t>
            </a:r>
            <a:r>
              <a:rPr lang="he-IL" sz="2400" dirty="0">
                <a:latin typeface="David" panose="020E0502060401010101" pitchFamily="34" charset="-79"/>
                <a:cs typeface="David" panose="020E0502060401010101" pitchFamily="34" charset="-79"/>
              </a:rPr>
              <a:t>.</a:t>
            </a:r>
          </a:p>
          <a:p>
            <a:pPr marL="285750" indent="-285750" algn="ctr" rtl="1">
              <a:buFont typeface="Arial" panose="020B0604020202020204" pitchFamily="34" charset="0"/>
              <a:buChar char="•"/>
            </a:pPr>
            <a:r>
              <a:rPr lang="he-IL" sz="2400" dirty="0">
                <a:latin typeface="David" panose="020E0502060401010101" pitchFamily="34" charset="-79"/>
                <a:cs typeface="David" panose="020E0502060401010101" pitchFamily="34" charset="-79"/>
              </a:rPr>
              <a:t>האימון מתבצע ב-</a:t>
            </a:r>
            <a:r>
              <a:rPr lang="en-US" sz="2400" dirty="0">
                <a:latin typeface="David" panose="020E0502060401010101" pitchFamily="34" charset="-79"/>
                <a:cs typeface="David" panose="020E0502060401010101" pitchFamily="34" charset="-79"/>
              </a:rPr>
              <a:t>5 Epochs</a:t>
            </a:r>
            <a:r>
              <a:rPr lang="he-IL" sz="2400" dirty="0">
                <a:latin typeface="David" panose="020E0502060401010101" pitchFamily="34" charset="-79"/>
                <a:cs typeface="David" panose="020E0502060401010101" pitchFamily="34" charset="-79"/>
              </a:rPr>
              <a:t>.</a:t>
            </a:r>
            <a:endParaRPr lang="en-US" sz="2400" dirty="0">
              <a:latin typeface="David" panose="020E0502060401010101" pitchFamily="34" charset="-79"/>
              <a:cs typeface="David" panose="020E0502060401010101" pitchFamily="34" charset="-79"/>
            </a:endParaRPr>
          </a:p>
        </p:txBody>
      </p:sp>
      <p:pic>
        <p:nvPicPr>
          <p:cNvPr id="6" name="תמונה 5">
            <a:extLst>
              <a:ext uri="{FF2B5EF4-FFF2-40B4-BE49-F238E27FC236}">
                <a16:creationId xmlns:a16="http://schemas.microsoft.com/office/drawing/2014/main" id="{C885DA5A-557A-4659-86B4-6A460FDA8477}"/>
              </a:ext>
            </a:extLst>
          </p:cNvPr>
          <p:cNvPicPr>
            <a:picLocks noChangeAspect="1"/>
          </p:cNvPicPr>
          <p:nvPr/>
        </p:nvPicPr>
        <p:blipFill rotWithShape="1">
          <a:blip r:embed="rId6"/>
          <a:srcRect l="4265" r="2558"/>
          <a:stretch/>
        </p:blipFill>
        <p:spPr>
          <a:xfrm>
            <a:off x="6267500" y="1397399"/>
            <a:ext cx="5728992" cy="4513785"/>
          </a:xfrm>
          <a:prstGeom prst="rect">
            <a:avLst/>
          </a:prstGeom>
        </p:spPr>
      </p:pic>
      <p:sp>
        <p:nvSpPr>
          <p:cNvPr id="13" name="TextBox 12">
            <a:extLst>
              <a:ext uri="{FF2B5EF4-FFF2-40B4-BE49-F238E27FC236}">
                <a16:creationId xmlns:a16="http://schemas.microsoft.com/office/drawing/2014/main" id="{43464AAC-5DC1-41A3-8F28-38057B68EC77}"/>
              </a:ext>
            </a:extLst>
          </p:cNvPr>
          <p:cNvSpPr txBox="1"/>
          <p:nvPr/>
        </p:nvSpPr>
        <p:spPr>
          <a:xfrm>
            <a:off x="6666271" y="6014599"/>
            <a:ext cx="4896464" cy="369332"/>
          </a:xfrm>
          <a:prstGeom prst="rect">
            <a:avLst/>
          </a:prstGeom>
          <a:noFill/>
        </p:spPr>
        <p:txBody>
          <a:bodyPr wrap="square" rtlCol="1">
            <a:spAutoFit/>
          </a:bodyPr>
          <a:lstStyle/>
          <a:p>
            <a:pPr algn="ctr" rtl="1"/>
            <a:r>
              <a:rPr lang="he-IL" dirty="0">
                <a:solidFill>
                  <a:schemeClr val="bg1"/>
                </a:solidFill>
              </a:rPr>
              <a:t>הערה: כמות הפרספקטרונים באיור לא מייצגת</a:t>
            </a:r>
          </a:p>
        </p:txBody>
      </p:sp>
    </p:spTree>
    <p:extLst>
      <p:ext uri="{BB962C8B-B14F-4D97-AF65-F5344CB8AC3E}">
        <p14:creationId xmlns:p14="http://schemas.microsoft.com/office/powerpoint/2010/main" val="2030510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13505"/>
            <a:ext cx="12216008" cy="6871505"/>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1093568" y="129705"/>
            <a:ext cx="10651824" cy="593125"/>
          </a:xfrm>
          <a:effectLst>
            <a:glow rad="127000">
              <a:schemeClr val="bg1"/>
            </a:glow>
            <a:outerShdw blurRad="50800" dist="38100" dir="2700000" algn="tl" rotWithShape="0">
              <a:prstClr val="black">
                <a:alpha val="40000"/>
              </a:prstClr>
            </a:outerShdw>
          </a:effectLst>
        </p:spPr>
        <p:txBody>
          <a:bodyPr>
            <a:noAutofit/>
          </a:bodyPr>
          <a:lstStyle/>
          <a:p>
            <a:pPr algn="ctr" rtl="1"/>
            <a:r>
              <a:rPr lang="he-IL" sz="36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ניקוי רעשים - מערכת מבוססת רשתות סקלריות מנורמלות</a:t>
            </a:r>
            <a:endParaRPr lang="he" sz="14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sp>
        <p:nvSpPr>
          <p:cNvPr id="7" name="Rounded Rectangle 6">
            <a:extLst>
              <a:ext uri="{FF2B5EF4-FFF2-40B4-BE49-F238E27FC236}">
                <a16:creationId xmlns:a16="http://schemas.microsoft.com/office/drawing/2014/main" id="{9F5BFD4F-6DDE-E941-A9D2-297E2A2347C4}"/>
              </a:ext>
            </a:extLst>
          </p:cNvPr>
          <p:cNvSpPr/>
          <p:nvPr/>
        </p:nvSpPr>
        <p:spPr>
          <a:xfrm>
            <a:off x="6675651" y="1551643"/>
            <a:ext cx="5492341" cy="4365364"/>
          </a:xfrm>
          <a:prstGeom prst="round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p>
        </p:txBody>
      </p:sp>
      <p:sp>
        <p:nvSpPr>
          <p:cNvPr id="8" name="TextBox 7">
            <a:extLst>
              <a:ext uri="{FF2B5EF4-FFF2-40B4-BE49-F238E27FC236}">
                <a16:creationId xmlns:a16="http://schemas.microsoft.com/office/drawing/2014/main" id="{5D107FAC-6EA7-9C45-BDD1-B3AC4F4CEECB}"/>
              </a:ext>
            </a:extLst>
          </p:cNvPr>
          <p:cNvSpPr txBox="1"/>
          <p:nvPr/>
        </p:nvSpPr>
        <p:spPr>
          <a:xfrm>
            <a:off x="6675651" y="1644185"/>
            <a:ext cx="5228178" cy="4154984"/>
          </a:xfrm>
          <a:prstGeom prst="rect">
            <a:avLst/>
          </a:prstGeom>
          <a:noFill/>
        </p:spPr>
        <p:txBody>
          <a:bodyPr wrap="square" rtlCol="0">
            <a:spAutoFit/>
          </a:bodyPr>
          <a:lstStyle/>
          <a:p>
            <a:pPr algn="r" rtl="1"/>
            <a:r>
              <a:rPr lang="he-IL" sz="2400" dirty="0">
                <a:latin typeface="David" panose="020E0502060401010101" pitchFamily="34" charset="-79"/>
                <a:cs typeface="David" panose="020E0502060401010101" pitchFamily="34" charset="-79"/>
              </a:rPr>
              <a:t>נרצה לבחון מה ההשפעה של נרמול הערכים בכניסה לכל רשת לטווח </a:t>
            </a:r>
            <a:r>
              <a:rPr lang="en-US" sz="2400" dirty="0">
                <a:latin typeface="David" panose="020E0502060401010101" pitchFamily="34" charset="-79"/>
                <a:cs typeface="David" panose="020E0502060401010101" pitchFamily="34" charset="-79"/>
              </a:rPr>
              <a:t>[-1,1]</a:t>
            </a:r>
            <a:r>
              <a:rPr lang="he-IL" sz="2400" dirty="0">
                <a:latin typeface="David" panose="020E0502060401010101" pitchFamily="34" charset="-79"/>
                <a:cs typeface="David" panose="020E0502060401010101" pitchFamily="34" charset="-79"/>
              </a:rPr>
              <a:t>.</a:t>
            </a:r>
            <a:br>
              <a:rPr lang="he-IL"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לשם כך, לכל פס תדר אנו מוסיפים מקדם נרמול. זהו בעצם מקדם שנחלק בו לפני הכניסה לרשת ונכפיל בו ביציאה ממנה.</a:t>
            </a:r>
          </a:p>
          <a:p>
            <a:pPr algn="r" rtl="1"/>
            <a:endParaRPr lang="he-IL" sz="2400" dirty="0">
              <a:latin typeface="David" panose="020E0502060401010101" pitchFamily="34" charset="-79"/>
              <a:cs typeface="David" panose="020E0502060401010101" pitchFamily="34" charset="-79"/>
            </a:endParaRPr>
          </a:p>
          <a:p>
            <a:pPr algn="r" rtl="1"/>
            <a:r>
              <a:rPr lang="he-IL" sz="2400" dirty="0">
                <a:latin typeface="David" panose="020E0502060401010101" pitchFamily="34" charset="-79"/>
                <a:cs typeface="David" panose="020E0502060401010101" pitchFamily="34" charset="-79"/>
              </a:rPr>
              <a:t>המסנן הראשון הוא פס תדר ה-</a:t>
            </a:r>
            <a:r>
              <a:rPr lang="en-US" sz="2400" dirty="0">
                <a:latin typeface="David" panose="020E0502060401010101" pitchFamily="34" charset="-79"/>
                <a:cs typeface="David" panose="020E0502060401010101" pitchFamily="34" charset="-79"/>
              </a:rPr>
              <a:t>DC</a:t>
            </a:r>
            <a:r>
              <a:rPr lang="he-IL" sz="2400" dirty="0">
                <a:latin typeface="David" panose="020E0502060401010101" pitchFamily="34" charset="-79"/>
                <a:cs typeface="David" panose="020E0502060401010101" pitchFamily="34" charset="-79"/>
              </a:rPr>
              <a:t>, זהו מסנן שמבצע ממוצע. הממוצע של הרעש הוא בעצם התוחלת, כלומר 0.</a:t>
            </a:r>
            <a:br>
              <a:rPr lang="en-US" sz="2400" dirty="0">
                <a:latin typeface="David" panose="020E0502060401010101" pitchFamily="34" charset="-79"/>
                <a:cs typeface="David" panose="020E0502060401010101" pitchFamily="34" charset="-79"/>
              </a:rPr>
            </a:br>
            <a:r>
              <a:rPr lang="he-IL" sz="2400" dirty="0">
                <a:latin typeface="David" panose="020E0502060401010101" pitchFamily="34" charset="-79"/>
                <a:cs typeface="David" panose="020E0502060401010101" pitchFamily="34" charset="-79"/>
              </a:rPr>
              <a:t>לכן תיאורטית פס התדר הראשון כלל לא צריך תיקון של הרשת.</a:t>
            </a:r>
            <a:endParaRPr lang="en-US" dirty="0"/>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pic>
        <p:nvPicPr>
          <p:cNvPr id="9" name="תמונה 8">
            <a:extLst>
              <a:ext uri="{FF2B5EF4-FFF2-40B4-BE49-F238E27FC236}">
                <a16:creationId xmlns:a16="http://schemas.microsoft.com/office/drawing/2014/main" id="{1C83AE9F-3293-4354-BF55-16698F6CD713}"/>
              </a:ext>
            </a:extLst>
          </p:cNvPr>
          <p:cNvPicPr/>
          <p:nvPr/>
        </p:nvPicPr>
        <p:blipFill rotWithShape="1">
          <a:blip r:embed="rId5">
            <a:extLst>
              <a:ext uri="{28A0092B-C50C-407E-A947-70E740481C1C}">
                <a14:useLocalDpi xmlns:a14="http://schemas.microsoft.com/office/drawing/2010/main" val="0"/>
              </a:ext>
            </a:extLst>
          </a:blip>
          <a:srcRect l="2348" t="7373"/>
          <a:stretch/>
        </p:blipFill>
        <p:spPr bwMode="auto">
          <a:xfrm>
            <a:off x="165470" y="1217367"/>
            <a:ext cx="6422838" cy="2387343"/>
          </a:xfrm>
          <a:prstGeom prst="rect">
            <a:avLst/>
          </a:prstGeom>
          <a:ln>
            <a:noFill/>
          </a:ln>
          <a:extLst>
            <a:ext uri="{53640926-AAD7-44D8-BBD7-CCE9431645EC}">
              <a14:shadowObscured xmlns:a14="http://schemas.microsoft.com/office/drawing/2010/main"/>
            </a:ext>
          </a:extLst>
        </p:spPr>
      </p:pic>
      <p:pic>
        <p:nvPicPr>
          <p:cNvPr id="12" name="תמונה 11">
            <a:extLst>
              <a:ext uri="{FF2B5EF4-FFF2-40B4-BE49-F238E27FC236}">
                <a16:creationId xmlns:a16="http://schemas.microsoft.com/office/drawing/2014/main" id="{5689F641-6589-48F9-9CC6-4370FBF1FCED}"/>
              </a:ext>
            </a:extLst>
          </p:cNvPr>
          <p:cNvPicPr/>
          <p:nvPr/>
        </p:nvPicPr>
        <p:blipFill rotWithShape="1">
          <a:blip r:embed="rId6">
            <a:extLst>
              <a:ext uri="{28A0092B-C50C-407E-A947-70E740481C1C}">
                <a14:useLocalDpi xmlns:a14="http://schemas.microsoft.com/office/drawing/2010/main" val="0"/>
              </a:ext>
            </a:extLst>
          </a:blip>
          <a:srcRect t="3772"/>
          <a:stretch/>
        </p:blipFill>
        <p:spPr bwMode="auto">
          <a:xfrm>
            <a:off x="165470" y="3778816"/>
            <a:ext cx="6422838" cy="236722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0687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71E6CB-727C-B942-A742-DCC6B75449C4}"/>
              </a:ext>
            </a:extLst>
          </p:cNvPr>
          <p:cNvPicPr>
            <a:picLocks noChangeAspect="1"/>
          </p:cNvPicPr>
          <p:nvPr/>
        </p:nvPicPr>
        <p:blipFill>
          <a:blip r:embed="rId3">
            <a:clrChange>
              <a:clrFrom>
                <a:srgbClr val="8AE3FF"/>
              </a:clrFrom>
              <a:clrTo>
                <a:srgbClr val="8AE3FF">
                  <a:alpha val="0"/>
                </a:srgbClr>
              </a:clrTo>
            </a:clrChange>
          </a:blip>
          <a:stretch>
            <a:fillRect/>
          </a:stretch>
        </p:blipFill>
        <p:spPr>
          <a:xfrm>
            <a:off x="0" y="0"/>
            <a:ext cx="12192000" cy="6858000"/>
          </a:xfrm>
          <a:prstGeom prst="rect">
            <a:avLst/>
          </a:prstGeom>
          <a:effectLst>
            <a:glow rad="127000">
              <a:schemeClr val="bg1"/>
            </a:glow>
          </a:effectLst>
        </p:spPr>
      </p:pic>
      <p:sp>
        <p:nvSpPr>
          <p:cNvPr id="2" name="Title 1">
            <a:extLst>
              <a:ext uri="{FF2B5EF4-FFF2-40B4-BE49-F238E27FC236}">
                <a16:creationId xmlns:a16="http://schemas.microsoft.com/office/drawing/2014/main" id="{995044A1-0817-BA43-A10C-B463398875C2}"/>
              </a:ext>
            </a:extLst>
          </p:cNvPr>
          <p:cNvSpPr>
            <a:spLocks noGrp="1"/>
          </p:cNvSpPr>
          <p:nvPr>
            <p:ph type="ctrTitle"/>
          </p:nvPr>
        </p:nvSpPr>
        <p:spPr>
          <a:xfrm>
            <a:off x="929668" y="198410"/>
            <a:ext cx="10651824" cy="593125"/>
          </a:xfrm>
          <a:effectLst>
            <a:glow rad="127000">
              <a:schemeClr val="bg1"/>
            </a:glow>
            <a:outerShdw blurRad="50800" dist="38100" dir="2700000" algn="tl" rotWithShape="0">
              <a:prstClr val="black">
                <a:alpha val="40000"/>
              </a:prstClr>
            </a:outerShdw>
          </a:effectLst>
        </p:spPr>
        <p:txBody>
          <a:bodyPr>
            <a:normAutofit fontScale="90000"/>
          </a:bodyPr>
          <a:lstStyle/>
          <a:p>
            <a:pPr algn="ctr"/>
            <a:r>
              <a:rPr lang="he-IL"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rPr>
              <a:t>תוצאות ניקוי רעשים ממערכת מבוססת רשתות סקלריות </a:t>
            </a:r>
            <a:endParaRPr lang="he" sz="4000" b="1" dirty="0">
              <a:ln>
                <a:solidFill>
                  <a:schemeClr val="tx1"/>
                </a:solidFill>
              </a:ln>
              <a:solidFill>
                <a:schemeClr val="bg1"/>
              </a:solidFill>
              <a:effectLst>
                <a:glow rad="101600">
                  <a:schemeClr val="bg1">
                    <a:alpha val="60000"/>
                  </a:schemeClr>
                </a:glow>
              </a:effectLst>
              <a:latin typeface="David" panose="020E0502060401010101" pitchFamily="34" charset="-79"/>
              <a:cs typeface="David" panose="020E0502060401010101" pitchFamily="34" charset="-79"/>
            </a:endParaRPr>
          </a:p>
        </p:txBody>
      </p:sp>
      <p:pic>
        <p:nvPicPr>
          <p:cNvPr id="11" name="Picture 10">
            <a:extLst>
              <a:ext uri="{FF2B5EF4-FFF2-40B4-BE49-F238E27FC236}">
                <a16:creationId xmlns:a16="http://schemas.microsoft.com/office/drawing/2014/main" id="{B17947E9-F30D-DB47-84A6-4514FF8C00ED}"/>
              </a:ext>
            </a:extLst>
          </p:cNvPr>
          <p:cNvPicPr>
            <a:picLocks noChangeAspect="1"/>
          </p:cNvPicPr>
          <p:nvPr/>
        </p:nvPicPr>
        <p:blipFill rotWithShape="1">
          <a:blip r:embed="rId4"/>
          <a:srcRect l="5525" t="7508" r="5919" b="7211"/>
          <a:stretch/>
        </p:blipFill>
        <p:spPr>
          <a:xfrm>
            <a:off x="24008" y="0"/>
            <a:ext cx="1561424" cy="989947"/>
          </a:xfrm>
          <a:prstGeom prst="ellipse">
            <a:avLst/>
          </a:prstGeom>
          <a:ln>
            <a:noFill/>
          </a:ln>
          <a:effectLst>
            <a:softEdge rad="112500"/>
          </a:effectLst>
        </p:spPr>
      </p:pic>
      <p:graphicFrame>
        <p:nvGraphicFramePr>
          <p:cNvPr id="4" name="טבלה 3">
            <a:extLst>
              <a:ext uri="{FF2B5EF4-FFF2-40B4-BE49-F238E27FC236}">
                <a16:creationId xmlns:a16="http://schemas.microsoft.com/office/drawing/2014/main" id="{684D7ECE-2CCE-4D4D-8497-148416871CAA}"/>
              </a:ext>
            </a:extLst>
          </p:cNvPr>
          <p:cNvGraphicFramePr>
            <a:graphicFrameLocks noGrp="1"/>
          </p:cNvGraphicFramePr>
          <p:nvPr>
            <p:extLst>
              <p:ext uri="{D42A27DB-BD31-4B8C-83A1-F6EECF244321}">
                <p14:modId xmlns:p14="http://schemas.microsoft.com/office/powerpoint/2010/main" val="2048968534"/>
              </p:ext>
            </p:extLst>
          </p:nvPr>
        </p:nvGraphicFramePr>
        <p:xfrm>
          <a:off x="714069" y="1188357"/>
          <a:ext cx="10763862" cy="4260785"/>
        </p:xfrm>
        <a:graphic>
          <a:graphicData uri="http://schemas.openxmlformats.org/drawingml/2006/table">
            <a:tbl>
              <a:tblPr rtl="1" firstRow="1" bandRow="1">
                <a:tableStyleId>{5C22544A-7EE6-4342-B048-85BDC9FD1C3A}</a:tableStyleId>
              </a:tblPr>
              <a:tblGrid>
                <a:gridCol w="1398662">
                  <a:extLst>
                    <a:ext uri="{9D8B030D-6E8A-4147-A177-3AD203B41FA5}">
                      <a16:colId xmlns:a16="http://schemas.microsoft.com/office/drawing/2014/main" val="4153748892"/>
                    </a:ext>
                  </a:extLst>
                </a:gridCol>
                <a:gridCol w="1224116">
                  <a:extLst>
                    <a:ext uri="{9D8B030D-6E8A-4147-A177-3AD203B41FA5}">
                      <a16:colId xmlns:a16="http://schemas.microsoft.com/office/drawing/2014/main" val="1911578081"/>
                    </a:ext>
                  </a:extLst>
                </a:gridCol>
                <a:gridCol w="1238865">
                  <a:extLst>
                    <a:ext uri="{9D8B030D-6E8A-4147-A177-3AD203B41FA5}">
                      <a16:colId xmlns:a16="http://schemas.microsoft.com/office/drawing/2014/main" val="1742344310"/>
                    </a:ext>
                  </a:extLst>
                </a:gridCol>
                <a:gridCol w="1460090">
                  <a:extLst>
                    <a:ext uri="{9D8B030D-6E8A-4147-A177-3AD203B41FA5}">
                      <a16:colId xmlns:a16="http://schemas.microsoft.com/office/drawing/2014/main" val="2866250978"/>
                    </a:ext>
                  </a:extLst>
                </a:gridCol>
                <a:gridCol w="1504309">
                  <a:extLst>
                    <a:ext uri="{9D8B030D-6E8A-4147-A177-3AD203B41FA5}">
                      <a16:colId xmlns:a16="http://schemas.microsoft.com/office/drawing/2014/main" val="3307007790"/>
                    </a:ext>
                  </a:extLst>
                </a:gridCol>
                <a:gridCol w="1843575">
                  <a:extLst>
                    <a:ext uri="{9D8B030D-6E8A-4147-A177-3AD203B41FA5}">
                      <a16:colId xmlns:a16="http://schemas.microsoft.com/office/drawing/2014/main" val="4047265146"/>
                    </a:ext>
                  </a:extLst>
                </a:gridCol>
                <a:gridCol w="2094245">
                  <a:extLst>
                    <a:ext uri="{9D8B030D-6E8A-4147-A177-3AD203B41FA5}">
                      <a16:colId xmlns:a16="http://schemas.microsoft.com/office/drawing/2014/main" val="1401059808"/>
                    </a:ext>
                  </a:extLst>
                </a:gridCol>
              </a:tblGrid>
              <a:tr h="1030582">
                <a:tc>
                  <a:txBody>
                    <a:bodyPr/>
                    <a:lstStyle/>
                    <a:p>
                      <a:pPr algn="ctr" rtl="1"/>
                      <a:endParaRPr lang="he-IL" sz="1400" dirty="0">
                        <a:latin typeface="David" panose="020E0502060401010101" pitchFamily="34" charset="-79"/>
                        <a:cs typeface="David" panose="020E0502060401010101" pitchFamily="34" charset="-79"/>
                      </a:endParaRPr>
                    </a:p>
                  </a:txBody>
                  <a:tcPr/>
                </a:tc>
                <a:tc>
                  <a:txBody>
                    <a:bodyPr/>
                    <a:lstStyle/>
                    <a:p>
                      <a:pPr algn="ctr" rtl="0">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תוצאות מאמר (להשוואה)</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adam, 2layers, 256-256, sigmoid</a:t>
                      </a: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adam, </a:t>
                      </a:r>
                      <a:r>
                        <a:rPr lang="he-IL" sz="1400" dirty="0">
                          <a:effectLst/>
                          <a:latin typeface="David" panose="020E0502060401010101" pitchFamily="34" charset="-79"/>
                          <a:ea typeface="Calibri" panose="020F0502020204030204" pitchFamily="34" charset="0"/>
                          <a:cs typeface="David" panose="020E0502060401010101" pitchFamily="34" charset="-79"/>
                        </a:rPr>
                        <a:t>4</a:t>
                      </a:r>
                      <a:r>
                        <a:rPr lang="en-US" sz="1400" dirty="0">
                          <a:effectLst/>
                          <a:latin typeface="David" panose="020E0502060401010101" pitchFamily="34" charset="-79"/>
                          <a:ea typeface="Calibri" panose="020F0502020204030204" pitchFamily="34" charset="0"/>
                          <a:cs typeface="David" panose="020E0502060401010101" pitchFamily="34" charset="-79"/>
                        </a:rPr>
                        <a:t>layers, 256-256-256-256, sigmoid</a:t>
                      </a:r>
                    </a:p>
                  </a:txBody>
                  <a:tcPr marL="68580" marR="68580" marT="0" marB="0"/>
                </a:tc>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SGD, </a:t>
                      </a:r>
                      <a:r>
                        <a:rPr lang="he-IL" sz="1400" dirty="0">
                          <a:effectLst/>
                          <a:latin typeface="David" panose="020E0502060401010101" pitchFamily="34" charset="-79"/>
                          <a:ea typeface="Calibri" panose="020F0502020204030204" pitchFamily="34" charset="0"/>
                          <a:cs typeface="David" panose="020E0502060401010101" pitchFamily="34" charset="-79"/>
                        </a:rPr>
                        <a:t>4</a:t>
                      </a:r>
                      <a:r>
                        <a:rPr lang="en-US" sz="1400" dirty="0">
                          <a:effectLst/>
                          <a:latin typeface="David" panose="020E0502060401010101" pitchFamily="34" charset="-79"/>
                          <a:ea typeface="Calibri" panose="020F0502020204030204" pitchFamily="34" charset="0"/>
                          <a:cs typeface="David" panose="020E0502060401010101" pitchFamily="34" charset="-79"/>
                        </a:rPr>
                        <a:t>layers</a:t>
                      </a:r>
                      <a:br>
                        <a:rPr lang="en-US" sz="1400" dirty="0">
                          <a:effectLst/>
                          <a:latin typeface="David" panose="020E0502060401010101" pitchFamily="34" charset="-79"/>
                          <a:ea typeface="Calibri" panose="020F0502020204030204" pitchFamily="34" charset="0"/>
                          <a:cs typeface="David" panose="020E0502060401010101" pitchFamily="34" charset="-79"/>
                        </a:rPr>
                      </a:br>
                      <a:r>
                        <a:rPr lang="en-US" sz="1400" dirty="0">
                          <a:effectLst/>
                          <a:latin typeface="David" panose="020E0502060401010101" pitchFamily="34" charset="-79"/>
                          <a:ea typeface="Calibri" panose="020F0502020204030204" pitchFamily="34" charset="0"/>
                          <a:cs typeface="David" panose="020E0502060401010101" pitchFamily="34" charset="-79"/>
                        </a:rPr>
                        <a:t>256-256-256-256, sigmoid</a:t>
                      </a:r>
                    </a:p>
                  </a:txBody>
                  <a:tcPr marL="68580" marR="68580" marT="0" marB="0"/>
                </a:tc>
                <a:tc>
                  <a:txBody>
                    <a:bodyPr/>
                    <a:lstStyle/>
                    <a:p>
                      <a:pPr algn="l"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Normalized, </a:t>
                      </a:r>
                      <a:r>
                        <a:rPr lang="en-US" sz="1400" b="1" dirty="0">
                          <a:effectLst/>
                          <a:latin typeface="David" panose="020E0502060401010101" pitchFamily="34" charset="-79"/>
                          <a:ea typeface="Calibri" panose="020F0502020204030204" pitchFamily="34" charset="0"/>
                          <a:cs typeface="David" panose="020E0502060401010101" pitchFamily="34" charset="-79"/>
                        </a:rPr>
                        <a:t>WithH1</a:t>
                      </a:r>
                      <a:r>
                        <a:rPr lang="en-US" sz="1400" dirty="0">
                          <a:effectLst/>
                          <a:latin typeface="David" panose="020E0502060401010101" pitchFamily="34" charset="-79"/>
                          <a:ea typeface="Calibri" panose="020F0502020204030204" pitchFamily="34" charset="0"/>
                          <a:cs typeface="David" panose="020E0502060401010101" pitchFamily="34" charset="-79"/>
                        </a:rPr>
                        <a:t>, adam, </a:t>
                      </a:r>
                      <a:r>
                        <a:rPr lang="he-IL" sz="1400" dirty="0">
                          <a:effectLst/>
                          <a:latin typeface="David" panose="020E0502060401010101" pitchFamily="34" charset="-79"/>
                          <a:ea typeface="Calibri" panose="020F0502020204030204" pitchFamily="34" charset="0"/>
                          <a:cs typeface="David" panose="020E0502060401010101" pitchFamily="34" charset="-79"/>
                        </a:rPr>
                        <a:t>4</a:t>
                      </a:r>
                      <a:r>
                        <a:rPr lang="en-US" sz="1400" dirty="0">
                          <a:effectLst/>
                          <a:latin typeface="David" panose="020E0502060401010101" pitchFamily="34" charset="-79"/>
                          <a:ea typeface="Calibri" panose="020F0502020204030204" pitchFamily="34" charset="0"/>
                          <a:cs typeface="David" panose="020E0502060401010101" pitchFamily="34" charset="-79"/>
                        </a:rPr>
                        <a:t>layers, 256-256-256-256, sigmoid</a:t>
                      </a:r>
                    </a:p>
                  </a:txBody>
                  <a:tcPr marL="68580" marR="68580" marT="0" marB="0"/>
                </a:tc>
                <a:tc>
                  <a:txBody>
                    <a:bodyPr/>
                    <a:lstStyle/>
                    <a:p>
                      <a:pPr algn="l"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Normalized, </a:t>
                      </a:r>
                      <a:r>
                        <a:rPr lang="en-US" sz="1400" b="1" dirty="0">
                          <a:effectLst/>
                          <a:latin typeface="David" panose="020E0502060401010101" pitchFamily="34" charset="-79"/>
                          <a:ea typeface="Calibri" panose="020F0502020204030204" pitchFamily="34" charset="0"/>
                          <a:cs typeface="David" panose="020E0502060401010101" pitchFamily="34" charset="-79"/>
                        </a:rPr>
                        <a:t>WithoutH1</a:t>
                      </a:r>
                      <a:r>
                        <a:rPr lang="en-US" sz="1400" dirty="0">
                          <a:effectLst/>
                          <a:latin typeface="David" panose="020E0502060401010101" pitchFamily="34" charset="-79"/>
                          <a:ea typeface="Calibri" panose="020F0502020204030204" pitchFamily="34" charset="0"/>
                          <a:cs typeface="David" panose="020E0502060401010101" pitchFamily="34" charset="-79"/>
                        </a:rPr>
                        <a:t>, adam, </a:t>
                      </a:r>
                      <a:r>
                        <a:rPr lang="he-IL" sz="1400" dirty="0">
                          <a:effectLst/>
                          <a:latin typeface="David" panose="020E0502060401010101" pitchFamily="34" charset="-79"/>
                          <a:ea typeface="Calibri" panose="020F0502020204030204" pitchFamily="34" charset="0"/>
                          <a:cs typeface="David" panose="020E0502060401010101" pitchFamily="34" charset="-79"/>
                        </a:rPr>
                        <a:t>4</a:t>
                      </a:r>
                      <a:r>
                        <a:rPr lang="en-US" sz="1400" dirty="0">
                          <a:effectLst/>
                          <a:latin typeface="David" panose="020E0502060401010101" pitchFamily="34" charset="-79"/>
                          <a:ea typeface="Calibri" panose="020F0502020204030204" pitchFamily="34" charset="0"/>
                          <a:cs typeface="David" panose="020E0502060401010101" pitchFamily="34" charset="-79"/>
                        </a:rPr>
                        <a:t>layers, 256-256-256-256, sigmoid</a:t>
                      </a:r>
                    </a:p>
                  </a:txBody>
                  <a:tcPr marL="68580" marR="68580" marT="0" marB="0"/>
                </a:tc>
                <a:extLst>
                  <a:ext uri="{0D108BD9-81ED-4DB2-BD59-A6C34878D82A}">
                    <a16:rowId xmlns:a16="http://schemas.microsoft.com/office/drawing/2014/main" val="3662084097"/>
                  </a:ext>
                </a:extLst>
              </a:tr>
              <a:tr h="449086">
                <a:tc>
                  <a:txBody>
                    <a:bodyPr/>
                    <a:lstStyle/>
                    <a:p>
                      <a:pPr algn="ctr" rtl="0">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barbara</a:t>
                      </a:r>
                    </a:p>
                  </a:txBody>
                  <a:tcPr marL="68580" marR="68580" marT="0" marB="0"/>
                </a:tc>
                <a:tc>
                  <a:txBody>
                    <a:bodyPr/>
                    <a:lstStyle/>
                    <a:p>
                      <a:pPr algn="ctr" rtl="1">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29.09</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24.60</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26.89</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13.11</a:t>
                      </a: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27.65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27.62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076470617"/>
                  </a:ext>
                </a:extLst>
              </a:tr>
              <a:tr h="423951">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boat</a:t>
                      </a: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29.11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26.87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28.20</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13.18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28.27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28.27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923301484"/>
                  </a:ext>
                </a:extLst>
              </a:tr>
              <a:tr h="406992">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fingerprint</a:t>
                      </a: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27.15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25.48</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26.94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12.43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27.00</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27.01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3854057457"/>
                  </a:ext>
                </a:extLst>
              </a:tr>
              <a:tr h="390035">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house</a:t>
                      </a: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30.95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27.21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29.24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12.49</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29.15</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29.22</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670721798"/>
                  </a:ext>
                </a:extLst>
              </a:tr>
              <a:tr h="440909">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lena</a:t>
                      </a:r>
                    </a:p>
                  </a:txBody>
                  <a:tcPr marL="68580" marR="68580" marT="0" marB="0"/>
                </a:tc>
                <a:tc>
                  <a:txBody>
                    <a:bodyPr/>
                    <a:lstStyle/>
                    <a:p>
                      <a:pPr algn="ctr" rtl="0">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31.02</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28.16</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29.24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13.39</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29.34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29.37</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2139789687"/>
                  </a:ext>
                </a:extLst>
              </a:tr>
              <a:tr h="373077">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peppers256</a:t>
                      </a: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29.04</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26.43</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27.89</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13.01</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27.99</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28.06</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extLst>
                  <a:ext uri="{0D108BD9-81ED-4DB2-BD59-A6C34878D82A}">
                    <a16:rowId xmlns:a16="http://schemas.microsoft.com/office/drawing/2014/main" val="1383103086"/>
                  </a:ext>
                </a:extLst>
              </a:tr>
              <a:tr h="746153">
                <a:tc>
                  <a:txBody>
                    <a:bodyPr/>
                    <a:lstStyle/>
                    <a:p>
                      <a:pPr algn="r" rtl="1">
                        <a:lnSpc>
                          <a:spcPct val="150000"/>
                        </a:lnSpc>
                        <a:spcAft>
                          <a:spcPts val="800"/>
                        </a:spcAft>
                      </a:pPr>
                      <a:r>
                        <a:rPr lang="he-IL" sz="1400" dirty="0">
                          <a:effectLst/>
                          <a:latin typeface="David" panose="020E0502060401010101" pitchFamily="34" charset="-79"/>
                          <a:ea typeface="Calibri" panose="020F0502020204030204" pitchFamily="34" charset="0"/>
                          <a:cs typeface="David" panose="020E0502060401010101" pitchFamily="34" charset="-79"/>
                        </a:rPr>
                        <a:t>הפרש ממוצע מתוצאות מאמר [1]</a:t>
                      </a:r>
                      <a:endParaRPr lang="en-US" sz="1400" dirty="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1">
                        <a:lnSpc>
                          <a:spcPct val="150000"/>
                        </a:lnSpc>
                        <a:spcAft>
                          <a:spcPts val="800"/>
                        </a:spcAft>
                      </a:pPr>
                      <a:r>
                        <a:rPr lang="he-IL" sz="1400">
                          <a:effectLst/>
                          <a:latin typeface="David" panose="020E0502060401010101" pitchFamily="34" charset="-79"/>
                          <a:ea typeface="Calibri" panose="020F0502020204030204" pitchFamily="34" charset="0"/>
                          <a:cs typeface="David" panose="020E0502060401010101" pitchFamily="34" charset="-79"/>
                        </a:rPr>
                        <a:t> </a:t>
                      </a:r>
                      <a:endParaRPr lang="en-US" sz="1400">
                        <a:effectLst/>
                        <a:latin typeface="David" panose="020E0502060401010101" pitchFamily="34" charset="-79"/>
                        <a:ea typeface="Calibri" panose="020F0502020204030204" pitchFamily="34" charset="0"/>
                        <a:cs typeface="David" panose="020E0502060401010101" pitchFamily="34" charset="-79"/>
                      </a:endParaRP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-2.94</a:t>
                      </a:r>
                    </a:p>
                  </a:txBody>
                  <a:tcPr marL="68580" marR="68580" marT="0" marB="0"/>
                </a:tc>
                <a:tc>
                  <a:txBody>
                    <a:bodyPr/>
                    <a:lstStyle/>
                    <a:p>
                      <a:pPr algn="ctr" rtl="1">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-1.33</a:t>
                      </a: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-16.46</a:t>
                      </a:r>
                    </a:p>
                  </a:txBody>
                  <a:tcPr marL="68580" marR="68580" marT="0" marB="0"/>
                </a:tc>
                <a:tc>
                  <a:txBody>
                    <a:bodyPr/>
                    <a:lstStyle/>
                    <a:p>
                      <a:pPr algn="ctr" rtl="0">
                        <a:lnSpc>
                          <a:spcPct val="150000"/>
                        </a:lnSpc>
                        <a:spcAft>
                          <a:spcPts val="800"/>
                        </a:spcAft>
                      </a:pPr>
                      <a:r>
                        <a:rPr lang="en-US" sz="1400">
                          <a:effectLst/>
                          <a:latin typeface="David" panose="020E0502060401010101" pitchFamily="34" charset="-79"/>
                          <a:ea typeface="Calibri" panose="020F0502020204030204" pitchFamily="34" charset="0"/>
                          <a:cs typeface="David" panose="020E0502060401010101" pitchFamily="34" charset="-79"/>
                        </a:rPr>
                        <a:t>-1.16</a:t>
                      </a:r>
                    </a:p>
                  </a:txBody>
                  <a:tcPr marL="68580" marR="68580" marT="0" marB="0"/>
                </a:tc>
                <a:tc>
                  <a:txBody>
                    <a:bodyPr/>
                    <a:lstStyle/>
                    <a:p>
                      <a:pPr algn="ctr" rtl="1">
                        <a:lnSpc>
                          <a:spcPct val="150000"/>
                        </a:lnSpc>
                        <a:spcAft>
                          <a:spcPts val="800"/>
                        </a:spcAft>
                      </a:pPr>
                      <a:r>
                        <a:rPr lang="en-US" sz="1400" dirty="0">
                          <a:effectLst/>
                          <a:latin typeface="David" panose="020E0502060401010101" pitchFamily="34" charset="-79"/>
                          <a:ea typeface="Calibri" panose="020F0502020204030204" pitchFamily="34" charset="0"/>
                          <a:cs typeface="David" panose="020E0502060401010101" pitchFamily="34" charset="-79"/>
                        </a:rPr>
                        <a:t>-1.14</a:t>
                      </a:r>
                    </a:p>
                  </a:txBody>
                  <a:tcPr marL="68580" marR="68580" marT="0" marB="0"/>
                </a:tc>
                <a:extLst>
                  <a:ext uri="{0D108BD9-81ED-4DB2-BD59-A6C34878D82A}">
                    <a16:rowId xmlns:a16="http://schemas.microsoft.com/office/drawing/2014/main" val="3350574205"/>
                  </a:ext>
                </a:extLst>
              </a:tr>
            </a:tbl>
          </a:graphicData>
        </a:graphic>
      </p:graphicFrame>
    </p:spTree>
    <p:extLst>
      <p:ext uri="{BB962C8B-B14F-4D97-AF65-F5344CB8AC3E}">
        <p14:creationId xmlns:p14="http://schemas.microsoft.com/office/powerpoint/2010/main" val="3344807296"/>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2691</TotalTime>
  <Words>2024</Words>
  <Application>Microsoft Office PowerPoint</Application>
  <PresentationFormat>מסך רחב</PresentationFormat>
  <Paragraphs>478</Paragraphs>
  <Slides>24</Slides>
  <Notes>24</Notes>
  <HiddenSlides>0</HiddenSlides>
  <MMClips>0</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24</vt:i4>
      </vt:variant>
    </vt:vector>
  </HeadingPairs>
  <TitlesOfParts>
    <vt:vector size="29" baseType="lpstr">
      <vt:lpstr>Arial</vt:lpstr>
      <vt:lpstr>Calibri</vt:lpstr>
      <vt:lpstr>Calibri Light</vt:lpstr>
      <vt:lpstr>David</vt:lpstr>
      <vt:lpstr>RetrospectVTI</vt:lpstr>
      <vt:lpstr>שיפור איכות תמונות באמצעות  אלגוריתמי למידה עמוקה</vt:lpstr>
      <vt:lpstr>מבוא</vt:lpstr>
      <vt:lpstr>המערכת – תמונה כללית</vt:lpstr>
      <vt:lpstr>ניקוי רעשים - מבוא ושלבי עבודה</vt:lpstr>
      <vt:lpstr>ניקוי רעשים - מערכת מבוססת רשתות סקלריות (לא מנורמלות)</vt:lpstr>
      <vt:lpstr>הרעיון ליצירת ה-Datasets לאימון הרשתות</vt:lpstr>
      <vt:lpstr>ארכיטקטורת הרשתות</vt:lpstr>
      <vt:lpstr>ניקוי רעשים - מערכת מבוססת רשתות סקלריות מנורמלות</vt:lpstr>
      <vt:lpstr>תוצאות ניקוי רעשים ממערכת מבוססת רשתות סקלריות </vt:lpstr>
      <vt:lpstr>ניקוי רעשים - מערכת מבוססת רשת וקטורית (לא מנורמלת)</vt:lpstr>
      <vt:lpstr>ארכיטקטורת הרשת</vt:lpstr>
      <vt:lpstr>תוצאות ניקוי רעשים ממערכת מבוססת רשת וקטורית</vt:lpstr>
      <vt:lpstr>תוצאות ניקוי רעשים עם הרשת הטובה ביותר וסטיות  תקן שונות</vt:lpstr>
      <vt:lpstr>סופר רזולוציה - מבוא ושלבי עבודה</vt:lpstr>
      <vt:lpstr>סופר רזולוציה – פעולת המערכת</vt:lpstr>
      <vt:lpstr>ארכיטקטורת הרשת</vt:lpstr>
      <vt:lpstr>מבנה רב שכבתי במישור התמונה</vt:lpstr>
      <vt:lpstr>מציאת הרשת הטובה ביותר (לפי מדד PSNR)</vt:lpstr>
      <vt:lpstr>מעבר לתמונות צבעוניות ביחסי הגדלה 2 ו-3</vt:lpstr>
      <vt:lpstr>הצגת התוצאות – סופר רזולוציה</vt:lpstr>
      <vt:lpstr>ניקוי רעשים וסופר רזולוציה (רשת אחת לשתי הפעולות)</vt:lpstr>
      <vt:lpstr>הצגת אלגוריתמים להשוואה - ניקוי רעשים וסופר רזולוציה</vt:lpstr>
      <vt:lpstr>הצגת התוצאות – סופר רזולוציה</vt:lpstr>
      <vt:lpstr>סיום</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Matan Oz</dc:creator>
  <cp:lastModifiedBy>user</cp:lastModifiedBy>
  <cp:revision>90</cp:revision>
  <dcterms:created xsi:type="dcterms:W3CDTF">2020-09-29T16:40:45Z</dcterms:created>
  <dcterms:modified xsi:type="dcterms:W3CDTF">2020-10-20T08:16:03Z</dcterms:modified>
</cp:coreProperties>
</file>